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61" r:id="rId3"/>
    <p:sldId id="263" r:id="rId4"/>
    <p:sldId id="264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BF095-D9B6-4680-9F7C-7A56358FF383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DF6D6-5C73-4488-9E24-2C4E5009D8B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MK 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0"/>
            <a:ext cx="5486400" cy="5981700"/>
          </a:xfrm>
          <a:prstGeom prst="rect">
            <a:avLst/>
          </a:prstGeom>
          <a:noFill/>
        </p:spPr>
      </p:pic>
      <p:pic>
        <p:nvPicPr>
          <p:cNvPr id="7" name="Picture 6" descr="logo UMK poziom RGB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304800"/>
            <a:ext cx="2667000" cy="1115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673" y="3867803"/>
            <a:ext cx="4755440" cy="1149336"/>
          </a:xfrm>
          <a:prstGeom prst="rect">
            <a:avLst/>
          </a:prstGeom>
        </p:spPr>
        <p:txBody>
          <a:bodyPr vert="horz"/>
          <a:lstStyle>
            <a:lvl1pPr algn="l">
              <a:defRPr sz="3200" b="1" i="0" strike="noStrike">
                <a:solidFill>
                  <a:srgbClr val="053A98"/>
                </a:solidFill>
              </a:defRPr>
            </a:lvl1pPr>
          </a:lstStyle>
          <a:p>
            <a:pPr>
              <a:lnSpc>
                <a:spcPts val="4000"/>
              </a:lnSpc>
              <a:tabLst/>
            </a:pPr>
            <a:r>
              <a:rPr lang="en-US" altLang="zh-CN" sz="3200" b="1" dirty="0" err="1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Kliknij</a:t>
            </a:r>
            <a:r>
              <a:rPr lang="en-US" altLang="zh-CN" sz="3200" b="1" dirty="0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3200" b="1" dirty="0" err="1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aby</a:t>
            </a:r>
            <a:r>
              <a:rPr lang="en-US" altLang="zh-CN" sz="3200" b="1" dirty="0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3200" b="1" dirty="0" err="1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dodać</a:t>
            </a:r>
            <a:r>
              <a:rPr lang="en-US" altLang="zh-CN" sz="3200" b="1" dirty="0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/>
            </a:r>
            <a:br>
              <a:rPr lang="en-US" altLang="zh-CN" sz="3200" b="1" dirty="0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</a:br>
            <a:r>
              <a:rPr lang="en-US" altLang="zh-CN" sz="3200" b="1" dirty="0" err="1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tytuł</a:t>
            </a:r>
            <a:r>
              <a:rPr lang="en-US" altLang="zh-CN" sz="3200" b="1" dirty="0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3200" b="1" dirty="0" err="1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prezentacji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5138" y="5017139"/>
            <a:ext cx="4755974" cy="88694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053A98"/>
                </a:solidFill>
              </a:defRPr>
            </a:lvl1pPr>
            <a:lvl2pPr>
              <a:defRPr sz="2400">
                <a:solidFill>
                  <a:srgbClr val="053A98"/>
                </a:solidFill>
              </a:defRPr>
            </a:lvl2pPr>
            <a:lvl3pPr>
              <a:defRPr sz="2400">
                <a:solidFill>
                  <a:srgbClr val="053A98"/>
                </a:solidFill>
              </a:defRPr>
            </a:lvl3pPr>
            <a:lvl4pPr>
              <a:defRPr sz="2400">
                <a:solidFill>
                  <a:srgbClr val="053A98"/>
                </a:solidFill>
              </a:defRPr>
            </a:lvl4pPr>
            <a:lvl5pPr>
              <a:defRPr sz="2400">
                <a:solidFill>
                  <a:srgbClr val="053A98"/>
                </a:solidFill>
              </a:defRPr>
            </a:lvl5pPr>
          </a:lstStyle>
          <a:p>
            <a:pPr lvl="0"/>
            <a:r>
              <a:rPr lang="pl-PL" dirty="0" smtClean="0"/>
              <a:t>Kliknij aby dodać podtytuł prezentacji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558809" y="5958253"/>
            <a:ext cx="1761057" cy="41293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E4387F1C-31B5-E049-8F12-9FAEC8677B35}" type="datetime1">
              <a:rPr lang="pl-PL" sz="1800" smtClean="0">
                <a:solidFill>
                  <a:schemeClr val="bg1">
                    <a:lumMod val="65000"/>
                  </a:schemeClr>
                </a:solidFill>
                <a:latin typeface="Calibri" pitchFamily="18" charset="0"/>
                <a:cs typeface="Calibri" pitchFamily="18" charset="0"/>
              </a:rPr>
              <a:pPr>
                <a:lnSpc>
                  <a:spcPts val="3000"/>
                </a:lnSpc>
                <a:tabLst/>
              </a:pPr>
              <a:t>2018-04-12</a:t>
            </a:fld>
            <a:endParaRPr lang="en-US" sz="1800" dirty="0" err="1" smtClean="0">
              <a:solidFill>
                <a:schemeClr val="bg1">
                  <a:lumMod val="65000"/>
                </a:schemeClr>
              </a:solidFill>
              <a:latin typeface="Calibri" pitchFamily="18" charset="0"/>
              <a:cs typeface="Calibri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066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MK Tytuł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 descr="logo UMK poziom 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85870"/>
            <a:ext cx="1981345" cy="828530"/>
          </a:xfrm>
          <a:prstGeom prst="rect">
            <a:avLst/>
          </a:prstGeom>
        </p:spPr>
      </p:pic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 smtClean="0"/>
              <a:t>Kliknij</a:t>
            </a:r>
            <a:r>
              <a:rPr lang="en-US" dirty="0" smtClean="0"/>
              <a:t> </a:t>
            </a:r>
            <a:r>
              <a:rPr lang="en-US" dirty="0" err="1" smtClean="0"/>
              <a:t>aby</a:t>
            </a:r>
            <a:r>
              <a:rPr lang="en-US" dirty="0" smtClean="0"/>
              <a:t> </a:t>
            </a:r>
            <a:r>
              <a:rPr lang="en-US" dirty="0" err="1" smtClean="0"/>
              <a:t>dodać</a:t>
            </a:r>
            <a:r>
              <a:rPr lang="en-US" dirty="0" smtClean="0"/>
              <a:t> </a:t>
            </a:r>
            <a:r>
              <a:rPr lang="en-US" dirty="0" err="1" smtClean="0"/>
              <a:t>podtytuł</a:t>
            </a:r>
            <a:r>
              <a:rPr lang="en-US" dirty="0" smtClean="0"/>
              <a:t> </a:t>
            </a:r>
            <a:r>
              <a:rPr lang="en-US" dirty="0" err="1" smtClean="0"/>
              <a:t>prezentacji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pPr>
                <a:lnSpc>
                  <a:spcPts val="3000"/>
                </a:lnSpc>
                <a:tabLst/>
              </a:pPr>
              <a:t>‹#›</a:t>
            </a:fld>
            <a:endParaRPr lang="en-US" sz="1200" dirty="0" err="1" smtClean="0">
              <a:solidFill>
                <a:srgbClr val="053A98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469899" y="2438400"/>
            <a:ext cx="7594601" cy="3429000"/>
          </a:xfrm>
          <a:prstGeom prst="rect">
            <a:avLst/>
          </a:prstGeom>
        </p:spPr>
        <p:txBody>
          <a:bodyPr vert="horz"/>
          <a:lstStyle>
            <a:lvl1pPr marL="285750" indent="-285750">
              <a:buFont typeface="Wingdings" charset="2"/>
              <a:buChar char=""/>
              <a:defRPr sz="14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 smtClean="0"/>
              <a:t>Kliknij aby dodać tekst</a:t>
            </a:r>
          </a:p>
          <a:p>
            <a:pPr lvl="0"/>
            <a:endParaRPr lang="pl-PL" dirty="0" smtClean="0"/>
          </a:p>
          <a:p>
            <a:pPr lvl="0"/>
            <a:endParaRPr 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23" hasCustomPrompt="1"/>
          </p:nvPr>
        </p:nvSpPr>
        <p:spPr>
          <a:xfrm>
            <a:off x="469900" y="1460500"/>
            <a:ext cx="5867399" cy="9271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 smtClean="0"/>
              <a:t>Kliknij aby dodać tytuł</a:t>
            </a:r>
          </a:p>
        </p:txBody>
      </p:sp>
    </p:spTree>
    <p:extLst>
      <p:ext uri="{BB962C8B-B14F-4D97-AF65-F5344CB8AC3E}">
        <p14:creationId xmlns:p14="http://schemas.microsoft.com/office/powerpoint/2010/main" xmlns="" val="924552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M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 descr="logo UMK poziom 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85870"/>
            <a:ext cx="1981345" cy="828530"/>
          </a:xfrm>
          <a:prstGeom prst="rect">
            <a:avLst/>
          </a:prstGeom>
        </p:spPr>
      </p:pic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 smtClean="0"/>
              <a:t>Kliknij</a:t>
            </a:r>
            <a:r>
              <a:rPr lang="en-US" dirty="0" smtClean="0"/>
              <a:t> </a:t>
            </a:r>
            <a:r>
              <a:rPr lang="en-US" dirty="0" err="1" smtClean="0"/>
              <a:t>aby</a:t>
            </a:r>
            <a:r>
              <a:rPr lang="en-US" dirty="0" smtClean="0"/>
              <a:t> </a:t>
            </a:r>
            <a:r>
              <a:rPr lang="en-US" dirty="0" err="1" smtClean="0"/>
              <a:t>dodać</a:t>
            </a:r>
            <a:r>
              <a:rPr lang="en-US" dirty="0" smtClean="0"/>
              <a:t> </a:t>
            </a:r>
            <a:r>
              <a:rPr lang="en-US" dirty="0" err="1" smtClean="0"/>
              <a:t>podtytuł</a:t>
            </a:r>
            <a:r>
              <a:rPr lang="en-US" dirty="0" smtClean="0"/>
              <a:t> </a:t>
            </a:r>
            <a:r>
              <a:rPr lang="en-US" dirty="0" err="1" smtClean="0"/>
              <a:t>prezentacji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pPr>
                <a:lnSpc>
                  <a:spcPts val="3000"/>
                </a:lnSpc>
                <a:tabLst/>
              </a:pPr>
              <a:t>‹#›</a:t>
            </a:fld>
            <a:endParaRPr lang="en-US" sz="1200" dirty="0" err="1" smtClean="0">
              <a:solidFill>
                <a:srgbClr val="053A98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469899" y="1460500"/>
            <a:ext cx="7594601" cy="4406900"/>
          </a:xfrm>
          <a:prstGeom prst="rect">
            <a:avLst/>
          </a:prstGeom>
        </p:spPr>
        <p:txBody>
          <a:bodyPr vert="horz"/>
          <a:lstStyle>
            <a:lvl1pPr marL="0" indent="0">
              <a:buFont typeface="Wingdings" charset="2"/>
              <a:buNone/>
              <a:defRPr sz="14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 smtClean="0"/>
              <a:t>Kliknij aby dodać tekst</a:t>
            </a:r>
          </a:p>
          <a:p>
            <a:pPr lvl="0"/>
            <a:endParaRPr lang="pl-PL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003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BE155-FF65-450A-B87D-1F9ED35DE560}" type="datetimeFigureOut">
              <a:rPr lang="pl-PL" smtClean="0"/>
              <a:pPr/>
              <a:t>2018-04-12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42921-E188-4580-AF7E-55E734BB61D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16832"/>
            <a:ext cx="3635895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800" i="1" dirty="0" smtClean="0"/>
              <a:t>Ekwiwalencja pozycyjna konstrukcji składniowych w teorii i praktyce glottodydaktycznej</a:t>
            </a:r>
            <a:r>
              <a:rPr lang="pl-PL" sz="2800" dirty="0" smtClean="0"/>
              <a:t>  </a:t>
            </a:r>
            <a:r>
              <a:rPr lang="pl-PL" sz="2800" i="1" dirty="0" smtClean="0"/>
              <a:t>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97152"/>
            <a:ext cx="4755974" cy="886945"/>
          </a:xfrm>
        </p:spPr>
        <p:txBody>
          <a:bodyPr/>
          <a:lstStyle/>
          <a:p>
            <a:pPr algn="ctr"/>
            <a:r>
              <a:rPr lang="pl-PL" sz="2000" b="1" dirty="0" smtClean="0"/>
              <a:t>Małgorzata Gębka-Wolak</a:t>
            </a:r>
            <a:endParaRPr lang="en-US" sz="20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47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8208912" cy="229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140857"/>
            <a:ext cx="2627785" cy="373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tekstu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pl-PL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3600" b="1" u="sng" dirty="0" smtClean="0"/>
              <a:t>Uwarunkowania kontekstowe</a:t>
            </a:r>
          </a:p>
          <a:p>
            <a:pPr>
              <a:buNone/>
            </a:pPr>
            <a:r>
              <a:rPr lang="pl-PL" sz="3600" dirty="0" smtClean="0"/>
              <a:t>NEGACJA </a:t>
            </a:r>
          </a:p>
          <a:p>
            <a:pPr>
              <a:buNone/>
            </a:pPr>
            <a:r>
              <a:rPr lang="pl-PL" sz="3600" b="1" dirty="0" smtClean="0"/>
              <a:t>(8) </a:t>
            </a:r>
            <a:r>
              <a:rPr lang="pl-PL" sz="3600" b="1" i="1" dirty="0" smtClean="0"/>
              <a:t>Czuję</a:t>
            </a:r>
            <a:r>
              <a:rPr lang="pl-PL" sz="3600" b="1" dirty="0" smtClean="0"/>
              <a:t> [</a:t>
            </a:r>
            <a:r>
              <a:rPr lang="pl-PL" sz="3600" b="1" i="1" dirty="0" smtClean="0"/>
              <a:t>zapach kawy</a:t>
            </a:r>
            <a:r>
              <a:rPr lang="pl-PL" sz="3600" b="1" dirty="0" smtClean="0"/>
              <a:t>]. </a:t>
            </a:r>
          </a:p>
          <a:p>
            <a:pPr>
              <a:buNone/>
            </a:pPr>
            <a:r>
              <a:rPr lang="pl-PL" sz="3600" b="1" dirty="0" smtClean="0"/>
              <a:t>(8a) </a:t>
            </a:r>
            <a:r>
              <a:rPr lang="pl-PL" sz="3600" b="1" i="1" dirty="0" smtClean="0"/>
              <a:t>Nie czuję</a:t>
            </a:r>
            <a:r>
              <a:rPr lang="pl-PL" sz="3600" b="1" dirty="0" smtClean="0"/>
              <a:t> [</a:t>
            </a:r>
            <a:r>
              <a:rPr lang="pl-PL" sz="3600" b="1" i="1" dirty="0" smtClean="0"/>
              <a:t>zapachu kawy</a:t>
            </a:r>
            <a:r>
              <a:rPr lang="pl-PL" sz="3600" b="1" dirty="0" smtClean="0"/>
              <a:t>]. </a:t>
            </a:r>
          </a:p>
          <a:p>
            <a:pPr>
              <a:buNone/>
            </a:pPr>
            <a:endParaRPr lang="pl-PL" sz="3600" dirty="0"/>
          </a:p>
        </p:txBody>
      </p:sp>
      <p:sp>
        <p:nvSpPr>
          <p:cNvPr id="10" name="Symbol zastępczy tekstu 9"/>
          <p:cNvSpPr>
            <a:spLocks noGrp="1"/>
          </p:cNvSpPr>
          <p:nvPr>
            <p:ph type="body" sz="quarter" idx="23"/>
          </p:nvPr>
        </p:nvSpPr>
        <p:spPr>
          <a:xfrm>
            <a:off x="469900" y="1460500"/>
            <a:ext cx="7918524" cy="927100"/>
          </a:xfrm>
        </p:spPr>
        <p:txBody>
          <a:bodyPr>
            <a:noAutofit/>
          </a:bodyPr>
          <a:lstStyle/>
          <a:p>
            <a:r>
              <a:rPr lang="pl-PL" sz="3600" dirty="0" smtClean="0"/>
              <a:t>Problem repartycji fraz ekwiwalentnych</a:t>
            </a:r>
            <a:endParaRPr lang="pl-P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81336"/>
            <a:ext cx="822166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6" y="0"/>
            <a:ext cx="9145016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83164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561856"/>
            <a:ext cx="763284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TEORIA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20"/>
          </p:nvPr>
        </p:nvSpPr>
        <p:spPr>
          <a:xfrm>
            <a:off x="460374" y="309403"/>
            <a:ext cx="5876925" cy="239277"/>
          </a:xfrm>
        </p:spPr>
        <p:txBody>
          <a:bodyPr>
            <a:normAutofit fontScale="92500" lnSpcReduction="10000"/>
          </a:bodyPr>
          <a:lstStyle/>
          <a:p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22"/>
          </p:nvPr>
        </p:nvSpPr>
        <p:spPr>
          <a:xfrm>
            <a:off x="469899" y="1556792"/>
            <a:ext cx="7918525" cy="4968552"/>
          </a:xfrm>
        </p:spPr>
        <p:txBody>
          <a:bodyPr>
            <a:noAutofit/>
          </a:bodyPr>
          <a:lstStyle/>
          <a:p>
            <a:r>
              <a:rPr lang="pl-PL" sz="2400" b="1" dirty="0" smtClean="0"/>
              <a:t>Walencja</a:t>
            </a:r>
            <a:r>
              <a:rPr lang="pl-PL" sz="2400" dirty="0" smtClean="0"/>
              <a:t> – właściwość jednostki polegająca na „otwieraniu pustych miejsc” dla innych składników – pozycji składniowych. </a:t>
            </a:r>
          </a:p>
          <a:p>
            <a:r>
              <a:rPr lang="pl-PL" sz="2400" dirty="0" smtClean="0"/>
              <a:t>Dana jednostka </a:t>
            </a:r>
            <a:r>
              <a:rPr lang="pl-PL" sz="2400" b="1" dirty="0" smtClean="0"/>
              <a:t>„</a:t>
            </a:r>
            <a:r>
              <a:rPr lang="pl-PL" sz="2400" dirty="0" smtClean="0"/>
              <a:t>wymusza lub dopuszcza wystąpienie obok określonego typu innej jednostki” </a:t>
            </a:r>
            <a:r>
              <a:rPr lang="pl-PL" sz="1800" dirty="0" smtClean="0"/>
              <a:t>(</a:t>
            </a:r>
            <a:r>
              <a:rPr lang="pl-PL" sz="1800" dirty="0" err="1" smtClean="0"/>
              <a:t>Zaron</a:t>
            </a:r>
            <a:r>
              <a:rPr lang="pl-PL" sz="1800" dirty="0" smtClean="0"/>
              <a:t> 2012, s. 673)</a:t>
            </a:r>
          </a:p>
          <a:p>
            <a:pPr>
              <a:buNone/>
            </a:pPr>
            <a:r>
              <a:rPr lang="pl-PL" sz="2400" b="1" dirty="0" smtClean="0"/>
              <a:t>(1a) &amp; </a:t>
            </a:r>
            <a:r>
              <a:rPr lang="pl-PL" sz="2400" b="1" i="1" dirty="0" smtClean="0"/>
              <a:t>Anna położyła.</a:t>
            </a:r>
            <a:r>
              <a:rPr lang="pl-PL" sz="2400" b="1" dirty="0" smtClean="0"/>
              <a:t> </a:t>
            </a:r>
          </a:p>
          <a:p>
            <a:pPr>
              <a:buNone/>
            </a:pPr>
            <a:r>
              <a:rPr lang="pl-PL" sz="2400" b="1" dirty="0" smtClean="0"/>
              <a:t>(1b) </a:t>
            </a:r>
            <a:r>
              <a:rPr lang="pl-PL" sz="2400" b="1" i="1" dirty="0" smtClean="0"/>
              <a:t>Anna położyła </a:t>
            </a:r>
            <a:r>
              <a:rPr lang="pl-PL" sz="2400" b="1" dirty="0" smtClean="0"/>
              <a:t>[</a:t>
            </a:r>
            <a:r>
              <a:rPr lang="pl-PL" sz="2400" b="1" i="1" dirty="0" smtClean="0"/>
              <a:t>książki</a:t>
            </a:r>
            <a:r>
              <a:rPr lang="pl-PL" sz="2400" b="1" dirty="0" smtClean="0"/>
              <a:t>].</a:t>
            </a:r>
          </a:p>
          <a:p>
            <a:pPr>
              <a:buNone/>
            </a:pPr>
            <a:r>
              <a:rPr lang="pl-PL" sz="2400" b="1" dirty="0" smtClean="0"/>
              <a:t>(1c) </a:t>
            </a:r>
            <a:r>
              <a:rPr lang="pl-PL" sz="2400" b="1" i="1" dirty="0" smtClean="0"/>
              <a:t>Anna położyła </a:t>
            </a:r>
            <a:r>
              <a:rPr lang="pl-PL" sz="2400" b="1" dirty="0" smtClean="0"/>
              <a:t>[</a:t>
            </a:r>
            <a:r>
              <a:rPr lang="pl-PL" sz="2400" b="1" i="1" dirty="0" smtClean="0"/>
              <a:t>książki</a:t>
            </a:r>
            <a:r>
              <a:rPr lang="pl-PL" sz="2400" b="1" dirty="0" smtClean="0"/>
              <a:t>]</a:t>
            </a:r>
            <a:r>
              <a:rPr lang="pl-PL" sz="2400" b="1" i="1" dirty="0" smtClean="0"/>
              <a:t> </a:t>
            </a:r>
            <a:r>
              <a:rPr lang="pl-PL" sz="2400" b="1" dirty="0" smtClean="0"/>
              <a:t>&lt;</a:t>
            </a:r>
            <a:r>
              <a:rPr lang="pl-PL" sz="2400" b="1" i="1" dirty="0" smtClean="0"/>
              <a:t>na stół</a:t>
            </a:r>
            <a:r>
              <a:rPr lang="pl-PL" sz="2400" b="1" dirty="0" smtClean="0"/>
              <a:t>&gt;.</a:t>
            </a:r>
          </a:p>
          <a:p>
            <a:pPr>
              <a:buNone/>
            </a:pPr>
            <a:r>
              <a:rPr lang="pl-PL" sz="2000" dirty="0" smtClean="0"/>
              <a:t>[  ] – pozycje wymagane (wymuszane) ; </a:t>
            </a:r>
          </a:p>
          <a:p>
            <a:pPr>
              <a:buNone/>
            </a:pPr>
            <a:r>
              <a:rPr lang="pl-PL" sz="2000" dirty="0" smtClean="0"/>
              <a:t>&lt; &gt; – pozycje niewymagane (dopuszczane)</a:t>
            </a:r>
          </a:p>
          <a:p>
            <a:pPr>
              <a:buNone/>
            </a:pPr>
            <a:r>
              <a:rPr lang="pl-PL" sz="2000" dirty="0" smtClean="0"/>
              <a:t>&amp;  – konstrukcja eliptyczna, tj. taką, w której wymagana pozycja nie została zrealizowana.</a:t>
            </a:r>
          </a:p>
          <a:p>
            <a:pPr>
              <a:buNone/>
            </a:pPr>
            <a:endParaRPr lang="pl-PL" sz="24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23"/>
          </p:nvPr>
        </p:nvSpPr>
        <p:spPr>
          <a:xfrm>
            <a:off x="467544" y="836712"/>
            <a:ext cx="5867399" cy="576064"/>
          </a:xfrm>
        </p:spPr>
        <p:txBody>
          <a:bodyPr>
            <a:noAutofit/>
          </a:bodyPr>
          <a:lstStyle/>
          <a:p>
            <a:r>
              <a:rPr lang="pl-PL" sz="3200" dirty="0" smtClean="0"/>
              <a:t>Walencja – pozycja składniowa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TEORIA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buNone/>
            </a:pPr>
            <a:r>
              <a:rPr lang="pl-PL" sz="3600" b="1" dirty="0" smtClean="0"/>
              <a:t>(2) </a:t>
            </a:r>
            <a:r>
              <a:rPr lang="pl-PL" sz="3600" b="1" i="1" dirty="0" smtClean="0"/>
              <a:t>Radził przyjacielowi </a:t>
            </a:r>
            <a:r>
              <a:rPr lang="pl-PL" sz="3600" b="1" dirty="0" smtClean="0"/>
              <a:t>[</a:t>
            </a:r>
            <a:r>
              <a:rPr lang="pl-PL" sz="3600" b="1" i="1" dirty="0" smtClean="0"/>
              <a:t>porzucić tę kobietę </a:t>
            </a:r>
            <a:r>
              <a:rPr lang="pl-PL" sz="3600" b="1" dirty="0" smtClean="0"/>
              <a:t>|| </a:t>
            </a:r>
            <a:r>
              <a:rPr lang="pl-PL" sz="3600" b="1" i="1" dirty="0" smtClean="0"/>
              <a:t>żeby porzucił tę kobietę </a:t>
            </a:r>
            <a:r>
              <a:rPr lang="pl-PL" sz="3600" b="1" dirty="0" smtClean="0"/>
              <a:t>|| </a:t>
            </a:r>
            <a:r>
              <a:rPr lang="pl-PL" sz="3600" b="1" i="1" dirty="0" smtClean="0"/>
              <a:t>porzucenie tej kobiety</a:t>
            </a:r>
            <a:r>
              <a:rPr lang="pl-PL" sz="3600" b="1" dirty="0" smtClean="0"/>
              <a:t>]</a:t>
            </a:r>
            <a:r>
              <a:rPr lang="pl-PL" sz="3600" b="1" i="1" dirty="0" smtClean="0"/>
              <a:t>.</a:t>
            </a:r>
            <a:endParaRPr lang="pl-PL" sz="3600" b="1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lang="pl-PL" sz="3200" dirty="0" smtClean="0"/>
              <a:t>Ekwiwalencja pozycyjna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TEORIA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22"/>
          </p:nvPr>
        </p:nvSpPr>
        <p:spPr>
          <a:xfrm>
            <a:off x="323529" y="1988840"/>
            <a:ext cx="8352928" cy="2736304"/>
          </a:xfrm>
        </p:spPr>
        <p:txBody>
          <a:bodyPr/>
          <a:lstStyle/>
          <a:p>
            <a:pPr>
              <a:buNone/>
            </a:pPr>
            <a:r>
              <a:rPr lang="pl-PL" sz="3400" b="1" dirty="0" smtClean="0"/>
              <a:t>(3) </a:t>
            </a:r>
            <a:r>
              <a:rPr lang="pl-PL" sz="3400" b="1" i="1" dirty="0" smtClean="0"/>
              <a:t>Dziecko dostało </a:t>
            </a:r>
            <a:r>
              <a:rPr lang="pl-PL" sz="3400" b="1" dirty="0" smtClean="0"/>
              <a:t>[</a:t>
            </a:r>
            <a:r>
              <a:rPr lang="pl-PL" sz="3400" b="1" i="1" dirty="0" smtClean="0"/>
              <a:t>wysokiej gorączki</a:t>
            </a:r>
            <a:r>
              <a:rPr lang="pl-PL" sz="3400" b="1" dirty="0" smtClean="0"/>
              <a:t>]. </a:t>
            </a:r>
          </a:p>
          <a:p>
            <a:pPr>
              <a:buNone/>
            </a:pPr>
            <a:r>
              <a:rPr lang="pl-PL" sz="2800" i="1" dirty="0" smtClean="0"/>
              <a:t>dostać</a:t>
            </a:r>
            <a:r>
              <a:rPr lang="pl-PL" sz="2800" dirty="0" smtClean="0"/>
              <a:t> ‘mieć objawy jakiejś choroby’</a:t>
            </a:r>
            <a:endParaRPr lang="pl-PL" sz="2800" b="1" dirty="0" smtClean="0"/>
          </a:p>
          <a:p>
            <a:pPr>
              <a:buNone/>
            </a:pPr>
            <a:r>
              <a:rPr lang="pl-PL" sz="3400" b="1" dirty="0" smtClean="0"/>
              <a:t>(4) </a:t>
            </a:r>
            <a:r>
              <a:rPr lang="pl-PL" sz="3400" b="1" i="1" dirty="0" smtClean="0"/>
              <a:t>Dziecko dostało </a:t>
            </a:r>
            <a:r>
              <a:rPr lang="pl-PL" sz="3400" b="1" dirty="0" smtClean="0"/>
              <a:t>[</a:t>
            </a:r>
            <a:r>
              <a:rPr lang="pl-PL" sz="3400" b="1" i="1" dirty="0" smtClean="0"/>
              <a:t>lek przeciwgorączkowy</a:t>
            </a:r>
            <a:r>
              <a:rPr lang="pl-PL" sz="3400" b="1" dirty="0" smtClean="0"/>
              <a:t>].</a:t>
            </a:r>
          </a:p>
          <a:p>
            <a:pPr>
              <a:buNone/>
            </a:pPr>
            <a:r>
              <a:rPr lang="pl-PL" sz="2800" i="1" dirty="0" smtClean="0"/>
              <a:t>dostać</a:t>
            </a:r>
            <a:r>
              <a:rPr lang="pl-PL" sz="2800" dirty="0" smtClean="0"/>
              <a:t>  ‘otrzymać’</a:t>
            </a:r>
          </a:p>
          <a:p>
            <a:pPr>
              <a:buNone/>
            </a:pPr>
            <a:endParaRPr lang="pl-PL" sz="28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23"/>
          </p:nvPr>
        </p:nvSpPr>
        <p:spPr>
          <a:xfrm>
            <a:off x="467544" y="980728"/>
            <a:ext cx="5867399" cy="927100"/>
          </a:xfrm>
        </p:spPr>
        <p:txBody>
          <a:bodyPr>
            <a:normAutofit/>
          </a:bodyPr>
          <a:lstStyle/>
          <a:p>
            <a:r>
              <a:rPr lang="pl-PL" sz="3200" dirty="0" smtClean="0"/>
              <a:t>Czasowniki homonimiczne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TEORIA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pl-PL" sz="3600" dirty="0" smtClean="0"/>
              <a:t>(5) </a:t>
            </a:r>
            <a:r>
              <a:rPr lang="pl-PL" sz="3600" b="1" i="1" dirty="0" smtClean="0"/>
              <a:t>Angela dostanie uczulenie</a:t>
            </a:r>
            <a:r>
              <a:rPr lang="pl-PL" sz="3600" dirty="0" smtClean="0"/>
              <a:t>.</a:t>
            </a:r>
          </a:p>
          <a:p>
            <a:r>
              <a:rPr lang="pl-PL" dirty="0" smtClean="0"/>
              <a:t>(Polski krok po kroku A1, s. 170)</a:t>
            </a:r>
            <a:endParaRPr lang="pl-PL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420888"/>
            <a:ext cx="5256584" cy="412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TEORIA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22"/>
          </p:nvPr>
        </p:nvSpPr>
        <p:spPr>
          <a:xfrm>
            <a:off x="469899" y="2438400"/>
            <a:ext cx="7594601" cy="38709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l-PL" sz="3200" dirty="0" smtClean="0"/>
              <a:t>(6) </a:t>
            </a:r>
            <a:r>
              <a:rPr lang="pl-PL" sz="3200" i="1" dirty="0" smtClean="0"/>
              <a:t>W następstwie</a:t>
            </a:r>
            <a:r>
              <a:rPr lang="pl-PL" sz="3200" dirty="0" smtClean="0"/>
              <a:t> || </a:t>
            </a:r>
            <a:r>
              <a:rPr lang="pl-PL" sz="3200" i="1" dirty="0" smtClean="0"/>
              <a:t>w wyniku</a:t>
            </a:r>
            <a:r>
              <a:rPr lang="pl-PL" sz="3200" dirty="0" smtClean="0"/>
              <a:t> || </a:t>
            </a:r>
            <a:r>
              <a:rPr lang="pl-PL" sz="3200" i="1" dirty="0" smtClean="0"/>
              <a:t>w efekcie</a:t>
            </a:r>
            <a:r>
              <a:rPr lang="pl-PL" sz="3200" dirty="0" smtClean="0"/>
              <a:t> || </a:t>
            </a:r>
            <a:r>
              <a:rPr lang="pl-PL" sz="3200" i="1" dirty="0" smtClean="0"/>
              <a:t>w rezultacie</a:t>
            </a:r>
            <a:r>
              <a:rPr lang="pl-PL" sz="3200" dirty="0" smtClean="0"/>
              <a:t> || </a:t>
            </a:r>
            <a:r>
              <a:rPr lang="pl-PL" sz="3200" i="1" dirty="0" smtClean="0"/>
              <a:t>w konsekwencji</a:t>
            </a:r>
            <a:r>
              <a:rPr lang="pl-PL" sz="3200" dirty="0" smtClean="0"/>
              <a:t> || </a:t>
            </a:r>
            <a:r>
              <a:rPr lang="pl-PL" sz="3200" i="1" dirty="0" smtClean="0"/>
              <a:t>wskutek</a:t>
            </a:r>
            <a:r>
              <a:rPr lang="pl-PL" sz="3200" dirty="0" smtClean="0"/>
              <a:t> || </a:t>
            </a:r>
            <a:r>
              <a:rPr lang="pl-PL" sz="3200" i="1" dirty="0" smtClean="0"/>
              <a:t>z powodu</a:t>
            </a:r>
            <a:r>
              <a:rPr lang="pl-PL" sz="3200" dirty="0" smtClean="0"/>
              <a:t> || </a:t>
            </a:r>
            <a:r>
              <a:rPr lang="pl-PL" sz="3200" i="1" dirty="0" smtClean="0"/>
              <a:t>za przyczyną</a:t>
            </a:r>
            <a:r>
              <a:rPr lang="pl-PL" sz="3200" dirty="0" smtClean="0"/>
              <a:t> </a:t>
            </a:r>
            <a:r>
              <a:rPr lang="pl-PL" sz="3200" i="1" dirty="0" smtClean="0"/>
              <a:t>pożaru bloku komunalnego zginęło 5 osób</a:t>
            </a:r>
            <a:r>
              <a:rPr lang="pl-PL" sz="3200" dirty="0" smtClean="0"/>
              <a:t>.</a:t>
            </a:r>
          </a:p>
          <a:p>
            <a:pPr>
              <a:buNone/>
            </a:pPr>
            <a:r>
              <a:rPr lang="pl-PL" sz="3200" dirty="0" smtClean="0"/>
              <a:t>(6a) *</a:t>
            </a:r>
            <a:r>
              <a:rPr lang="pl-PL" sz="3200" i="1" dirty="0" smtClean="0"/>
              <a:t>Skutkiem pożaru bloku komunalnego zginęło 5 osób</a:t>
            </a:r>
            <a:r>
              <a:rPr lang="pl-PL" sz="3200" dirty="0" smtClean="0"/>
              <a:t>.</a:t>
            </a:r>
          </a:p>
          <a:p>
            <a:pPr>
              <a:buNone/>
            </a:pPr>
            <a:r>
              <a:rPr lang="pl-PL" sz="3200" dirty="0" smtClean="0"/>
              <a:t>(6b) * </a:t>
            </a:r>
            <a:r>
              <a:rPr lang="pl-PL" sz="3200" i="1" dirty="0" smtClean="0"/>
              <a:t>Jako następstwo pożaru bloku komunalnego zginęło 5 osób.  </a:t>
            </a:r>
            <a:endParaRPr lang="pl-PL" sz="32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/>
          </p:nvPr>
        </p:nvSpPr>
        <p:spPr>
          <a:xfrm>
            <a:off x="395536" y="1052736"/>
            <a:ext cx="7632848" cy="927100"/>
          </a:xfrm>
        </p:spPr>
        <p:txBody>
          <a:bodyPr>
            <a:noAutofit/>
          </a:bodyPr>
          <a:lstStyle/>
          <a:p>
            <a:r>
              <a:rPr lang="pl-PL" sz="3200" dirty="0" smtClean="0"/>
              <a:t>Ilościowe i formalne zróżnicowanie ekwiwalentów w danej pozycji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TEORIA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42493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924943"/>
            <a:ext cx="8568952" cy="367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22"/>
          </p:nvPr>
        </p:nvSpPr>
        <p:spPr>
          <a:xfrm>
            <a:off x="469899" y="1460500"/>
            <a:ext cx="8134549" cy="4406900"/>
          </a:xfrm>
        </p:spPr>
        <p:txBody>
          <a:bodyPr/>
          <a:lstStyle/>
          <a:p>
            <a:r>
              <a:rPr lang="pl-PL" sz="4000" b="1" dirty="0" smtClean="0"/>
              <a:t>(7) </a:t>
            </a:r>
            <a:r>
              <a:rPr lang="pl-PL" sz="4000" b="1" i="1" dirty="0" smtClean="0"/>
              <a:t>Matka planuje  </a:t>
            </a:r>
            <a:r>
              <a:rPr lang="pl-PL" sz="4000" b="1" dirty="0" smtClean="0"/>
              <a:t>[</a:t>
            </a:r>
            <a:r>
              <a:rPr lang="pl-PL" sz="4000" b="1" i="1" dirty="0" smtClean="0"/>
              <a:t>zapisanie córki do żłobka</a:t>
            </a:r>
            <a:r>
              <a:rPr lang="pl-PL" sz="4000" b="1" dirty="0" smtClean="0"/>
              <a:t> || </a:t>
            </a:r>
            <a:r>
              <a:rPr lang="pl-PL" sz="4000" b="1" i="1" dirty="0" smtClean="0"/>
              <a:t>zapisać córkę do żłobka</a:t>
            </a:r>
            <a:r>
              <a:rPr lang="pl-PL" sz="4000" b="1" dirty="0" smtClean="0"/>
              <a:t> || </a:t>
            </a:r>
            <a:r>
              <a:rPr lang="pl-PL" sz="4000" b="1" i="1" dirty="0" smtClean="0"/>
              <a:t>że zapisze córkę do żłobka</a:t>
            </a:r>
            <a:r>
              <a:rPr lang="pl-PL" sz="4000" b="1" dirty="0" smtClean="0"/>
              <a:t> ||</a:t>
            </a:r>
            <a:r>
              <a:rPr lang="pl-PL" sz="4000" b="1" i="1" dirty="0" smtClean="0"/>
              <a:t>  żeby zapisać córkę do żłobka </a:t>
            </a:r>
            <a:r>
              <a:rPr lang="pl-PL" sz="4000" b="1" dirty="0" smtClean="0"/>
              <a:t>|| </a:t>
            </a:r>
            <a:r>
              <a:rPr lang="pl-PL" sz="4000" b="1" i="1" dirty="0" smtClean="0"/>
              <a:t>„Zapiszę córkę do żłobka”</a:t>
            </a:r>
            <a:r>
              <a:rPr lang="pl-PL" sz="4000" b="1" dirty="0" smtClean="0"/>
              <a:t>].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pl-PL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34575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980728"/>
            <a:ext cx="33242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789040"/>
            <a:ext cx="717232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314</Words>
  <Application>Microsoft Office PowerPoint</Application>
  <PresentationFormat>Pokaz na ekranie (4:3)</PresentationFormat>
  <Paragraphs>36</Paragraphs>
  <Slides>15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Ekwiwalencja pozycyjna konstrukcji składniowych w teorii i praktyce glottodydaktycznej     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Gosia</dc:creator>
  <cp:lastModifiedBy>Gosia</cp:lastModifiedBy>
  <cp:revision>12</cp:revision>
  <dcterms:created xsi:type="dcterms:W3CDTF">2018-04-08T08:18:08Z</dcterms:created>
  <dcterms:modified xsi:type="dcterms:W3CDTF">2018-04-12T00:04:57Z</dcterms:modified>
</cp:coreProperties>
</file>