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6" r:id="rId10"/>
    <p:sldId id="267" r:id="rId11"/>
  </p:sldIdLst>
  <p:sldSz cx="14630400" cy="8229600"/>
  <p:notesSz cx="8229600" cy="146304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C9C5"/>
    <a:srgbClr val="F7F1E6"/>
    <a:srgbClr val="4032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71" d="100"/>
          <a:sy n="71" d="100"/>
        </p:scale>
        <p:origin x="56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10T09:49:31.648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-2758.40723"/>
      <inkml:brushProperty name="anchorY" value="1015.81024"/>
      <inkml:brushProperty name="scaleFactor" value="0.5"/>
    </inkml:brush>
  </inkml:definitions>
  <inkml:trace contextRef="#ctx0" brushRef="#br0">1 0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9814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483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138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2C2B3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403234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2C2B3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403234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2C2B3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403234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2C2B3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403234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2C2B3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403234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2C2B3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403234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2C2B3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403234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2C2B3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403234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2C2B3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403234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2C2B3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403234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521745" y="1290918"/>
            <a:ext cx="13586909" cy="45719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480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W sieci zależności: uniwersalizujące </a:t>
            </a:r>
            <a:r>
              <a:rPr lang="en-US" sz="4800" b="1" dirty="0" err="1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ujęcie</a:t>
            </a:r>
            <a:r>
              <a:rPr lang="en-US" sz="480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 </a:t>
            </a:r>
            <a:endParaRPr lang="pl-PL" sz="4800" b="1" dirty="0">
              <a:solidFill>
                <a:srgbClr val="F7F1E6"/>
              </a:solidFill>
              <a:latin typeface="Noto Serif HK Bold" pitchFamily="34" charset="0"/>
              <a:ea typeface="Noto Serif HK Bold" pitchFamily="34" charset="-122"/>
              <a:cs typeface="Noto Serif HK Bold" pitchFamily="34" charset="-12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4800" b="1" dirty="0" err="1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teorii</a:t>
            </a:r>
            <a:r>
              <a:rPr lang="en-US" sz="480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 </a:t>
            </a:r>
            <a:r>
              <a:rPr lang="pl-PL" sz="480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„</a:t>
            </a:r>
            <a:r>
              <a:rPr lang="en-US" sz="4800" b="1" dirty="0" err="1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podatności</a:t>
            </a:r>
            <a:r>
              <a:rPr lang="en-US" sz="480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 </a:t>
            </a:r>
            <a:r>
              <a:rPr lang="en-US" sz="4800" b="1" dirty="0" err="1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na</a:t>
            </a:r>
            <a:r>
              <a:rPr lang="en-US" sz="480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 </a:t>
            </a:r>
            <a:r>
              <a:rPr lang="en-US" sz="4800" b="1" dirty="0" err="1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zranienia</a:t>
            </a:r>
            <a:r>
              <a:rPr lang="pl-PL" sz="480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”</a:t>
            </a:r>
            <a:r>
              <a:rPr lang="en-US" sz="480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 wobec </a:t>
            </a:r>
            <a:r>
              <a:rPr lang="en-US" sz="4800" b="1" dirty="0" err="1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wyzwań</a:t>
            </a:r>
            <a:r>
              <a:rPr lang="en-US" sz="480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 </a:t>
            </a:r>
            <a:r>
              <a:rPr lang="en-US" sz="4800" b="1" dirty="0" err="1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kryzysu</a:t>
            </a:r>
            <a:r>
              <a:rPr lang="en-US" sz="480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 </a:t>
            </a:r>
            <a:r>
              <a:rPr lang="en-US" sz="4800" b="1" dirty="0" err="1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zdrowia</a:t>
            </a:r>
            <a:r>
              <a:rPr lang="en-US" sz="480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 </a:t>
            </a:r>
            <a:r>
              <a:rPr lang="en-US" sz="4800" b="1" dirty="0" err="1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psychicznego</a:t>
            </a:r>
            <a:endParaRPr lang="en-US" sz="4800" dirty="0">
              <a:solidFill>
                <a:srgbClr val="F7F1E6"/>
              </a:solidFill>
            </a:endParaRPr>
          </a:p>
        </p:txBody>
      </p:sp>
      <p:sp>
        <p:nvSpPr>
          <p:cNvPr id="4" name="Text 1"/>
          <p:cNvSpPr/>
          <p:nvPr/>
        </p:nvSpPr>
        <p:spPr>
          <a:xfrm>
            <a:off x="-284356" y="6447432"/>
            <a:ext cx="14630400" cy="152044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/>
            <a:r>
              <a:rPr lang="pl-PL" sz="2000" dirty="0">
                <a:solidFill>
                  <a:schemeClr val="bg1"/>
                </a:solidFill>
              </a:rPr>
              <a:t>Paweł </a:t>
            </a:r>
            <a:r>
              <a:rPr lang="pl-PL" sz="2000" dirty="0" err="1">
                <a:solidFill>
                  <a:schemeClr val="bg1"/>
                </a:solidFill>
              </a:rPr>
              <a:t>Szałkowski</a:t>
            </a:r>
            <a:endParaRPr lang="pl-PL" sz="2000" dirty="0">
              <a:solidFill>
                <a:schemeClr val="bg1"/>
              </a:solidFill>
            </a:endParaRPr>
          </a:p>
          <a:p>
            <a:pPr algn="ctr"/>
            <a:r>
              <a:rPr lang="pl-PL" sz="2000" dirty="0">
                <a:solidFill>
                  <a:schemeClr val="bg1"/>
                </a:solidFill>
              </a:rPr>
              <a:t>Uniwersytet Mikołaja Kopernika w Toruniu</a:t>
            </a:r>
          </a:p>
          <a:p>
            <a:pPr algn="ctr"/>
            <a:r>
              <a:rPr lang="pl-PL" sz="2000" dirty="0">
                <a:solidFill>
                  <a:schemeClr val="bg1"/>
                </a:solidFill>
              </a:rPr>
              <a:t>Szkoła Doktorska Nauk Społecznych: „</a:t>
            </a:r>
            <a:r>
              <a:rPr lang="pl-PL" sz="2000" dirty="0" err="1">
                <a:solidFill>
                  <a:schemeClr val="bg1"/>
                </a:solidFill>
              </a:rPr>
              <a:t>Academia</a:t>
            </a:r>
            <a:r>
              <a:rPr lang="pl-PL" sz="2000" dirty="0">
                <a:solidFill>
                  <a:schemeClr val="bg1"/>
                </a:solidFill>
              </a:rPr>
              <a:t> Rerum </a:t>
            </a:r>
            <a:r>
              <a:rPr lang="pl-PL" sz="2000" dirty="0" err="1">
                <a:solidFill>
                  <a:schemeClr val="bg1"/>
                </a:solidFill>
              </a:rPr>
              <a:t>Sociallium</a:t>
            </a:r>
            <a:r>
              <a:rPr lang="pl-PL" sz="1600" dirty="0">
                <a:solidFill>
                  <a:schemeClr val="bg1"/>
                </a:solidFill>
              </a:rPr>
              <a:t>”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D06B308-829E-47AF-A898-065C56B45099}"/>
              </a:ext>
            </a:extLst>
          </p:cNvPr>
          <p:cNvSpPr/>
          <p:nvPr/>
        </p:nvSpPr>
        <p:spPr>
          <a:xfrm>
            <a:off x="12833873" y="7756264"/>
            <a:ext cx="1796527" cy="398032"/>
          </a:xfrm>
          <a:prstGeom prst="rect">
            <a:avLst/>
          </a:prstGeom>
          <a:solidFill>
            <a:srgbClr val="403234"/>
          </a:solidFill>
          <a:ln>
            <a:solidFill>
              <a:srgbClr val="40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">
            <p14:nvContentPartPr>
              <p14:cNvPr id="5" name="Pismo odręczne 4">
                <a:extLst>
                  <a:ext uri="{FF2B5EF4-FFF2-40B4-BE49-F238E27FC236}">
                    <a16:creationId xmlns:a16="http://schemas.microsoft.com/office/drawing/2014/main" id="{E4394EE4-3119-4432-7F45-410597B8DF70}"/>
                  </a:ext>
                </a:extLst>
              </p14:cNvPr>
              <p14:cNvContentPartPr/>
              <p14:nvPr/>
            </p14:nvContentPartPr>
            <p14:xfrm>
              <a:off x="-970402" y="6044110"/>
              <a:ext cx="360" cy="360"/>
            </p14:xfrm>
          </p:contentPart>
        </mc:Choice>
        <mc:Fallback xmlns="">
          <p:pic>
            <p:nvPicPr>
              <p:cNvPr id="5" name="Pismo odręczne 4">
                <a:extLst>
                  <a:ext uri="{FF2B5EF4-FFF2-40B4-BE49-F238E27FC236}">
                    <a16:creationId xmlns:a16="http://schemas.microsoft.com/office/drawing/2014/main" id="{E4394EE4-3119-4432-7F45-410597B8DF7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979042" y="6035110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0048AC86-6CF4-C065-0FDB-AB62EB82DB52}"/>
              </a:ext>
            </a:extLst>
          </p:cNvPr>
          <p:cNvCxnSpPr>
            <a:cxnSpLocks/>
          </p:cNvCxnSpPr>
          <p:nvPr/>
        </p:nvCxnSpPr>
        <p:spPr>
          <a:xfrm>
            <a:off x="1616927" y="5531005"/>
            <a:ext cx="10827834" cy="8921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FFC7B049-EE46-9C23-39E5-60D770CEA063}"/>
              </a:ext>
            </a:extLst>
          </p:cNvPr>
          <p:cNvSpPr txBox="1"/>
          <p:nvPr/>
        </p:nvSpPr>
        <p:spPr>
          <a:xfrm>
            <a:off x="2899317" y="3930134"/>
            <a:ext cx="78281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l-P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97971" y="3555156"/>
            <a:ext cx="1463040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550"/>
              </a:lnSpc>
              <a:buNone/>
            </a:pPr>
            <a:r>
              <a:rPr lang="pl-PL" sz="960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Dziękuję za uwagę</a:t>
            </a:r>
            <a:endParaRPr lang="en-US" sz="9600" dirty="0">
              <a:solidFill>
                <a:srgbClr val="F7F1E6"/>
              </a:solidFill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13A566F7-8C30-403B-B721-FD82E01BB6BE}"/>
              </a:ext>
            </a:extLst>
          </p:cNvPr>
          <p:cNvSpPr/>
          <p:nvPr/>
        </p:nvSpPr>
        <p:spPr>
          <a:xfrm>
            <a:off x="12833873" y="7756264"/>
            <a:ext cx="1796527" cy="398032"/>
          </a:xfrm>
          <a:prstGeom prst="rect">
            <a:avLst/>
          </a:prstGeom>
          <a:solidFill>
            <a:srgbClr val="403234"/>
          </a:solidFill>
          <a:ln>
            <a:solidFill>
              <a:srgbClr val="40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Text 13">
            <a:extLst>
              <a:ext uri="{FF2B5EF4-FFF2-40B4-BE49-F238E27FC236}">
                <a16:creationId xmlns:a16="http://schemas.microsoft.com/office/drawing/2014/main" id="{38161CDC-5429-49B5-A791-F4055E0A6C62}"/>
              </a:ext>
            </a:extLst>
          </p:cNvPr>
          <p:cNvSpPr/>
          <p:nvPr/>
        </p:nvSpPr>
        <p:spPr>
          <a:xfrm>
            <a:off x="793790" y="6795440"/>
            <a:ext cx="13042821" cy="17289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/>
            <a:r>
              <a:rPr lang="pl-PL" sz="2000" dirty="0">
                <a:solidFill>
                  <a:schemeClr val="bg1"/>
                </a:solidFill>
              </a:rPr>
              <a:t>Paweł </a:t>
            </a:r>
            <a:r>
              <a:rPr lang="pl-PL" sz="2000" dirty="0" err="1">
                <a:solidFill>
                  <a:schemeClr val="bg1"/>
                </a:solidFill>
              </a:rPr>
              <a:t>Szałkowski</a:t>
            </a:r>
            <a:endParaRPr lang="pl-PL" sz="2000" dirty="0">
              <a:solidFill>
                <a:schemeClr val="bg1"/>
              </a:solidFill>
            </a:endParaRPr>
          </a:p>
          <a:p>
            <a:pPr algn="ctr"/>
            <a:r>
              <a:rPr lang="pl-PL" sz="2000" dirty="0">
                <a:solidFill>
                  <a:schemeClr val="bg1"/>
                </a:solidFill>
              </a:rPr>
              <a:t>Uniwersytet Mikołaja Kopernika w Toruniu</a:t>
            </a:r>
          </a:p>
          <a:p>
            <a:pPr algn="ctr"/>
            <a:r>
              <a:rPr lang="pl-PL" sz="2000" dirty="0">
                <a:solidFill>
                  <a:schemeClr val="bg1"/>
                </a:solidFill>
              </a:rPr>
              <a:t>Szkoła Doktorska Nauk Społecznych: „</a:t>
            </a:r>
            <a:r>
              <a:rPr lang="pl-PL" sz="2000" dirty="0" err="1">
                <a:solidFill>
                  <a:schemeClr val="bg1"/>
                </a:solidFill>
              </a:rPr>
              <a:t>Academia</a:t>
            </a:r>
            <a:r>
              <a:rPr lang="pl-PL" sz="2000" dirty="0">
                <a:solidFill>
                  <a:schemeClr val="bg1"/>
                </a:solidFill>
              </a:rPr>
              <a:t> Rerum </a:t>
            </a:r>
            <a:r>
              <a:rPr lang="pl-PL" sz="2000" dirty="0" err="1">
                <a:solidFill>
                  <a:schemeClr val="bg1"/>
                </a:solidFill>
              </a:rPr>
              <a:t>Sociallium</a:t>
            </a:r>
            <a:r>
              <a:rPr lang="pl-PL" sz="1600" dirty="0">
                <a:solidFill>
                  <a:schemeClr val="bg1"/>
                </a:solidFill>
              </a:rPr>
              <a:t>”</a:t>
            </a:r>
          </a:p>
          <a:p>
            <a:pPr algn="ctr"/>
            <a:r>
              <a:rPr lang="pl-PL" sz="2000" dirty="0">
                <a:solidFill>
                  <a:schemeClr val="bg1"/>
                </a:solidFill>
              </a:rPr>
              <a:t>Adresy korespondencyjne: szalkowski@doktorant.umk.pl / pawelszalkowski10@gmail.com</a:t>
            </a:r>
          </a:p>
        </p:txBody>
      </p:sp>
    </p:spTree>
    <p:extLst>
      <p:ext uri="{BB962C8B-B14F-4D97-AF65-F5344CB8AC3E}">
        <p14:creationId xmlns:p14="http://schemas.microsoft.com/office/powerpoint/2010/main" val="133980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290655" y="974004"/>
            <a:ext cx="7559516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Kontekst i skala problemu</a:t>
            </a:r>
            <a:endParaRPr lang="en-US" sz="4450" dirty="0">
              <a:solidFill>
                <a:srgbClr val="F7F1E6"/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793790" y="2956679"/>
            <a:ext cx="4158615" cy="74842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850"/>
              </a:lnSpc>
              <a:buNone/>
            </a:pPr>
            <a:r>
              <a:rPr lang="en-US" sz="5850" b="1" dirty="0">
                <a:solidFill>
                  <a:schemeClr val="accent6">
                    <a:lumMod val="75000"/>
                  </a:schemeClr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26,46%</a:t>
            </a:r>
            <a:endParaRPr lang="en-US" sz="585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ext 2"/>
          <p:cNvSpPr/>
          <p:nvPr/>
        </p:nvSpPr>
        <p:spPr>
          <a:xfrm>
            <a:off x="1455420" y="398847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D3C9C5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Dorosłych Polaków</a:t>
            </a:r>
            <a:endParaRPr lang="en-US" sz="2200" dirty="0"/>
          </a:p>
        </p:txBody>
      </p:sp>
      <p:sp>
        <p:nvSpPr>
          <p:cNvPr id="5" name="Text 3"/>
          <p:cNvSpPr/>
          <p:nvPr/>
        </p:nvSpPr>
        <p:spPr>
          <a:xfrm>
            <a:off x="793790" y="4478893"/>
            <a:ext cx="4158615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r>
              <a:rPr lang="en-US" sz="175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doświadcza zaburzeń </a:t>
            </a:r>
            <a:r>
              <a:rPr lang="en-US" sz="1750" dirty="0" err="1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psychicznych</a:t>
            </a:r>
            <a:r>
              <a:rPr lang="en-US" sz="175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 </a:t>
            </a:r>
            <a:endParaRPr lang="pl-PL" sz="1750" dirty="0">
              <a:solidFill>
                <a:srgbClr val="D3C9C5"/>
              </a:solidFill>
              <a:latin typeface="Noto Serif HK" pitchFamily="34" charset="0"/>
              <a:ea typeface="Noto Serif HK" pitchFamily="34" charset="-122"/>
              <a:cs typeface="Noto Serif HK" pitchFamily="34" charset="-120"/>
            </a:endParaRPr>
          </a:p>
          <a:p>
            <a:pPr marL="0" indent="0" algn="ctr">
              <a:lnSpc>
                <a:spcPts val="2850"/>
              </a:lnSpc>
              <a:buNone/>
            </a:pPr>
            <a:r>
              <a:rPr lang="en-US" sz="175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w </a:t>
            </a:r>
            <a:r>
              <a:rPr lang="en-US" sz="1750" dirty="0" err="1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ciągu</a:t>
            </a:r>
            <a:r>
              <a:rPr lang="en-US" sz="175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 życia</a:t>
            </a:r>
            <a:endParaRPr lang="en-US" sz="1750" dirty="0"/>
          </a:p>
        </p:txBody>
      </p:sp>
      <p:sp>
        <p:nvSpPr>
          <p:cNvPr id="6" name="Text 4"/>
          <p:cNvSpPr/>
          <p:nvPr/>
        </p:nvSpPr>
        <p:spPr>
          <a:xfrm>
            <a:off x="5235893" y="3002280"/>
            <a:ext cx="4158615" cy="74842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850"/>
              </a:lnSpc>
              <a:buNone/>
            </a:pPr>
            <a:r>
              <a:rPr lang="en-US" sz="5850" b="1" dirty="0">
                <a:solidFill>
                  <a:schemeClr val="accent6">
                    <a:lumMod val="75000"/>
                  </a:schemeClr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13,4%</a:t>
            </a:r>
            <a:endParaRPr lang="en-US" sz="585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 5"/>
          <p:cNvSpPr/>
          <p:nvPr/>
        </p:nvSpPr>
        <p:spPr>
          <a:xfrm>
            <a:off x="5897523" y="398847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D3C9C5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Dzieci i młodzieży</a:t>
            </a:r>
            <a:endParaRPr lang="en-US" sz="2200" dirty="0"/>
          </a:p>
        </p:txBody>
      </p:sp>
      <p:sp>
        <p:nvSpPr>
          <p:cNvPr id="8" name="Text 6"/>
          <p:cNvSpPr/>
          <p:nvPr/>
        </p:nvSpPr>
        <p:spPr>
          <a:xfrm>
            <a:off x="5235893" y="4478893"/>
            <a:ext cx="4158615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r>
              <a:rPr lang="en-US" sz="175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w wieku szkolnym (ponad 568 tys. osób) zmaga się z zaburzeniami psychicznymi</a:t>
            </a:r>
            <a:endParaRPr lang="en-US" sz="1750" dirty="0"/>
          </a:p>
        </p:txBody>
      </p:sp>
      <p:sp>
        <p:nvSpPr>
          <p:cNvPr id="9" name="Text 7"/>
          <p:cNvSpPr/>
          <p:nvPr/>
        </p:nvSpPr>
        <p:spPr>
          <a:xfrm>
            <a:off x="9677995" y="2956679"/>
            <a:ext cx="4158615" cy="74842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850"/>
              </a:lnSpc>
              <a:buNone/>
            </a:pPr>
            <a:r>
              <a:rPr lang="en-US" sz="5850" b="1" dirty="0">
                <a:solidFill>
                  <a:schemeClr val="accent6">
                    <a:lumMod val="75000"/>
                  </a:schemeClr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5 mln</a:t>
            </a:r>
            <a:endParaRPr lang="en-US" sz="585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 8"/>
          <p:cNvSpPr/>
          <p:nvPr/>
        </p:nvSpPr>
        <p:spPr>
          <a:xfrm>
            <a:off x="10339626" y="398847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D3C9C5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Dorosłych</a:t>
            </a:r>
            <a:endParaRPr lang="en-US" sz="2200" dirty="0"/>
          </a:p>
        </p:txBody>
      </p:sp>
      <p:sp>
        <p:nvSpPr>
          <p:cNvPr id="11" name="Text 9"/>
          <p:cNvSpPr/>
          <p:nvPr/>
        </p:nvSpPr>
        <p:spPr>
          <a:xfrm>
            <a:off x="9677995" y="4478893"/>
            <a:ext cx="4158615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r>
              <a:rPr lang="en-US" sz="175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cierpi na zaburzenia </a:t>
            </a:r>
            <a:r>
              <a:rPr lang="en-US" sz="1750" dirty="0" err="1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lękowe</a:t>
            </a:r>
            <a:r>
              <a:rPr lang="en-US" sz="175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 </a:t>
            </a:r>
            <a:endParaRPr lang="pl-PL" sz="1750" dirty="0">
              <a:solidFill>
                <a:srgbClr val="D3C9C5"/>
              </a:solidFill>
              <a:latin typeface="Noto Serif HK" pitchFamily="34" charset="0"/>
              <a:ea typeface="Noto Serif HK" pitchFamily="34" charset="-122"/>
              <a:cs typeface="Noto Serif HK" pitchFamily="34" charset="-120"/>
            </a:endParaRPr>
          </a:p>
          <a:p>
            <a:pPr marL="0" indent="0" algn="ctr">
              <a:lnSpc>
                <a:spcPts val="2850"/>
              </a:lnSpc>
              <a:buNone/>
            </a:pPr>
            <a:r>
              <a:rPr lang="en-US" sz="175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w ciągu życia</a:t>
            </a:r>
            <a:endParaRPr lang="en-US" sz="1750" dirty="0"/>
          </a:p>
        </p:txBody>
      </p:sp>
      <p:sp>
        <p:nvSpPr>
          <p:cNvPr id="12" name="Text 10"/>
          <p:cNvSpPr/>
          <p:nvPr/>
        </p:nvSpPr>
        <p:spPr>
          <a:xfrm>
            <a:off x="832818" y="6457968"/>
            <a:ext cx="13042821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r>
              <a:rPr lang="en-US" sz="200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Badanie EZOP II (2018–2021) dostarcza niepodważalnych dowodów, że kryzys zdrowia psychicznego w Polsce jest fundamentalnym, uniwersalnym wyzwaniem, przenikającym każdą sferę życia społecznego.</a:t>
            </a:r>
            <a:endParaRPr lang="en-US" sz="2000" dirty="0"/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09E73839-FD25-447D-A8F0-1297429EAC0A}"/>
              </a:ext>
            </a:extLst>
          </p:cNvPr>
          <p:cNvSpPr/>
          <p:nvPr/>
        </p:nvSpPr>
        <p:spPr>
          <a:xfrm>
            <a:off x="12833873" y="7756264"/>
            <a:ext cx="1796527" cy="398032"/>
          </a:xfrm>
          <a:prstGeom prst="rect">
            <a:avLst/>
          </a:prstGeom>
          <a:solidFill>
            <a:srgbClr val="403234"/>
          </a:solidFill>
          <a:ln>
            <a:solidFill>
              <a:srgbClr val="40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FB8D7D6D-3018-8A3E-99A7-D2AD7D2A4324}"/>
              </a:ext>
            </a:extLst>
          </p:cNvPr>
          <p:cNvCxnSpPr>
            <a:cxnSpLocks/>
          </p:cNvCxnSpPr>
          <p:nvPr/>
        </p:nvCxnSpPr>
        <p:spPr>
          <a:xfrm flipV="1">
            <a:off x="1655896" y="1977815"/>
            <a:ext cx="11318488" cy="21177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16">
            <a:extLst>
              <a:ext uri="{FF2B5EF4-FFF2-40B4-BE49-F238E27FC236}">
                <a16:creationId xmlns:a16="http://schemas.microsoft.com/office/drawing/2014/main" id="{A5B63680-FB4C-9403-51C7-F35D4FD760F0}"/>
              </a:ext>
            </a:extLst>
          </p:cNvPr>
          <p:cNvCxnSpPr>
            <a:cxnSpLocks/>
          </p:cNvCxnSpPr>
          <p:nvPr/>
        </p:nvCxnSpPr>
        <p:spPr>
          <a:xfrm flipV="1">
            <a:off x="1698843" y="5729782"/>
            <a:ext cx="11318488" cy="21177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293DEFBC-C4D5-87F7-0F04-7A2AAF7D8C17}"/>
              </a:ext>
            </a:extLst>
          </p:cNvPr>
          <p:cNvSpPr/>
          <p:nvPr/>
        </p:nvSpPr>
        <p:spPr>
          <a:xfrm>
            <a:off x="0" y="0"/>
            <a:ext cx="6012657" cy="8229600"/>
          </a:xfrm>
          <a:prstGeom prst="rect">
            <a:avLst/>
          </a:prstGeom>
          <a:solidFill>
            <a:srgbClr val="F7F1E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Text 0"/>
          <p:cNvSpPr/>
          <p:nvPr/>
        </p:nvSpPr>
        <p:spPr>
          <a:xfrm>
            <a:off x="6564987" y="580906"/>
            <a:ext cx="7670721" cy="197274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150"/>
              </a:lnSpc>
              <a:buNone/>
            </a:pPr>
            <a:r>
              <a:rPr lang="en-US" sz="410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Zmiana paradygmatu: </a:t>
            </a:r>
            <a:endParaRPr lang="pl-PL" sz="4100" b="1" dirty="0">
              <a:solidFill>
                <a:srgbClr val="F7F1E6"/>
              </a:solidFill>
              <a:latin typeface="Noto Serif HK Bold" pitchFamily="34" charset="0"/>
              <a:ea typeface="Noto Serif HK Bold" pitchFamily="34" charset="-122"/>
              <a:cs typeface="Noto Serif HK Bold" pitchFamily="34" charset="-120"/>
            </a:endParaRPr>
          </a:p>
          <a:p>
            <a:pPr marL="0" indent="0">
              <a:lnSpc>
                <a:spcPts val="5150"/>
              </a:lnSpc>
              <a:buNone/>
            </a:pPr>
            <a:r>
              <a:rPr lang="en-US" sz="410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Teoria </a:t>
            </a:r>
            <a:r>
              <a:rPr lang="pl-PL" sz="410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p</a:t>
            </a:r>
            <a:r>
              <a:rPr lang="en-US" sz="4100" b="1" dirty="0" err="1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odatności</a:t>
            </a:r>
            <a:r>
              <a:rPr lang="pl-PL" sz="410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 na zranienie</a:t>
            </a:r>
            <a:endParaRPr lang="en-US" sz="4100" dirty="0">
              <a:solidFill>
                <a:srgbClr val="F7F1E6"/>
              </a:solidFill>
            </a:endParaRPr>
          </a:p>
        </p:txBody>
      </p:sp>
      <p:sp>
        <p:nvSpPr>
          <p:cNvPr id="4" name="Text 1"/>
          <p:cNvSpPr/>
          <p:nvPr/>
        </p:nvSpPr>
        <p:spPr>
          <a:xfrm>
            <a:off x="6564987" y="2562820"/>
            <a:ext cx="7355086" cy="3367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000" dirty="0">
                <a:solidFill>
                  <a:srgbClr val="E2C2B3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"Podatność to uniwersalna cecha ludzkiej kondycji"</a:t>
            </a:r>
            <a:endParaRPr lang="en-US" sz="2000" dirty="0"/>
          </a:p>
        </p:txBody>
      </p:sp>
      <p:sp>
        <p:nvSpPr>
          <p:cNvPr id="5" name="Text 2"/>
          <p:cNvSpPr/>
          <p:nvPr/>
        </p:nvSpPr>
        <p:spPr>
          <a:xfrm>
            <a:off x="6564987" y="3211541"/>
            <a:ext cx="7355086" cy="3367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000" dirty="0">
                <a:solidFill>
                  <a:srgbClr val="E2C2B3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"Nikt nie rodzi się odporny (No-one is born resilient)"</a:t>
            </a:r>
            <a:endParaRPr lang="en-US" sz="2000" dirty="0"/>
          </a:p>
        </p:txBody>
      </p:sp>
      <p:sp>
        <p:nvSpPr>
          <p:cNvPr id="6" name="Shape 3"/>
          <p:cNvSpPr/>
          <p:nvPr/>
        </p:nvSpPr>
        <p:spPr>
          <a:xfrm>
            <a:off x="6390271" y="2363570"/>
            <a:ext cx="22860" cy="138350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</p:sp>
      <p:sp>
        <p:nvSpPr>
          <p:cNvPr id="8" name="Text 5"/>
          <p:cNvSpPr/>
          <p:nvPr/>
        </p:nvSpPr>
        <p:spPr>
          <a:xfrm>
            <a:off x="7074204" y="4378286"/>
            <a:ext cx="2630805" cy="32885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2050" b="1" dirty="0">
                <a:solidFill>
                  <a:srgbClr val="D3C9C5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Podmiot Podatny</a:t>
            </a:r>
            <a:endParaRPr lang="en-US" sz="2050" dirty="0"/>
          </a:p>
        </p:txBody>
      </p:sp>
      <p:sp>
        <p:nvSpPr>
          <p:cNvPr id="9" name="Text 6"/>
          <p:cNvSpPr/>
          <p:nvPr/>
        </p:nvSpPr>
        <p:spPr>
          <a:xfrm>
            <a:off x="7074204" y="4822834"/>
            <a:ext cx="6986826" cy="101012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165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Nowa koncepcja człowieka, zastępująca liberalny ideał autonomicznej jednostki. Jesteśmy istotami ucieleśnionymi – nasze ciała są źródłem podatności.</a:t>
            </a:r>
            <a:endParaRPr lang="en-US" sz="1650" dirty="0"/>
          </a:p>
        </p:txBody>
      </p:sp>
      <p:sp>
        <p:nvSpPr>
          <p:cNvPr id="11" name="Text 8"/>
          <p:cNvSpPr/>
          <p:nvPr/>
        </p:nvSpPr>
        <p:spPr>
          <a:xfrm>
            <a:off x="7074204" y="5980560"/>
            <a:ext cx="3145631" cy="32885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2050" b="1" dirty="0">
                <a:solidFill>
                  <a:srgbClr val="D3C9C5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Podatność Uniwersalna</a:t>
            </a:r>
            <a:endParaRPr lang="en-US" sz="2050" dirty="0"/>
          </a:p>
        </p:txBody>
      </p:sp>
      <p:sp>
        <p:nvSpPr>
          <p:cNvPr id="12" name="Text 9"/>
          <p:cNvSpPr/>
          <p:nvPr/>
        </p:nvSpPr>
        <p:spPr>
          <a:xfrm>
            <a:off x="7074204" y="6457011"/>
            <a:ext cx="6986826" cy="67341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165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To nie słabość! To stała, nieunikniona cecha każdego człowieka, </a:t>
            </a:r>
            <a:endParaRPr lang="pl-PL" sz="1650" dirty="0">
              <a:solidFill>
                <a:srgbClr val="D3C9C5"/>
              </a:solidFill>
              <a:latin typeface="Noto Serif HK" pitchFamily="34" charset="0"/>
              <a:ea typeface="Noto Serif HK" pitchFamily="34" charset="-122"/>
              <a:cs typeface="Noto Serif HK" pitchFamily="34" charset="-120"/>
            </a:endParaRPr>
          </a:p>
          <a:p>
            <a:pPr marL="0" indent="0" algn="l">
              <a:lnSpc>
                <a:spcPts val="2650"/>
              </a:lnSpc>
              <a:buNone/>
            </a:pPr>
            <a:r>
              <a:rPr lang="en-US" sz="1650" dirty="0" err="1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wynikająca</a:t>
            </a:r>
            <a:r>
              <a:rPr lang="en-US" sz="165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 z naszej cielesności i zależności od innych.</a:t>
            </a:r>
            <a:endParaRPr lang="en-US" sz="1650" dirty="0"/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0F3FD8A3-4CF7-4333-A836-3EAA858D2B1C}"/>
              </a:ext>
            </a:extLst>
          </p:cNvPr>
          <p:cNvSpPr/>
          <p:nvPr/>
        </p:nvSpPr>
        <p:spPr>
          <a:xfrm>
            <a:off x="12833873" y="7756264"/>
            <a:ext cx="1796527" cy="398032"/>
          </a:xfrm>
          <a:prstGeom prst="rect">
            <a:avLst/>
          </a:prstGeom>
          <a:solidFill>
            <a:srgbClr val="403234"/>
          </a:solidFill>
          <a:ln>
            <a:solidFill>
              <a:srgbClr val="40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7" name="Obraz 16">
            <a:extLst>
              <a:ext uri="{FF2B5EF4-FFF2-40B4-BE49-F238E27FC236}">
                <a16:creationId xmlns:a16="http://schemas.microsoft.com/office/drawing/2014/main" id="{1BA9461A-1984-48C1-8CD1-DB921A0AC3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74" y="1237199"/>
            <a:ext cx="5755201" cy="5755201"/>
          </a:xfrm>
          <a:prstGeom prst="rect">
            <a:avLst/>
          </a:prstGeom>
        </p:spPr>
      </p:pic>
      <p:pic>
        <p:nvPicPr>
          <p:cNvPr id="15" name="Grafika 14" descr="Strzałka ciągła: prosta z wypełnieniem pełnym">
            <a:extLst>
              <a:ext uri="{FF2B5EF4-FFF2-40B4-BE49-F238E27FC236}">
                <a16:creationId xmlns:a16="http://schemas.microsoft.com/office/drawing/2014/main" id="{4CC6B26D-62BA-341D-92F1-A0C4803BF6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6418673" y="4298126"/>
            <a:ext cx="457200" cy="457200"/>
          </a:xfrm>
          <a:prstGeom prst="rect">
            <a:avLst/>
          </a:prstGeom>
        </p:spPr>
      </p:pic>
      <p:pic>
        <p:nvPicPr>
          <p:cNvPr id="16" name="Grafika 15" descr="Strzałka ciągła: prosta z wypełnieniem pełnym">
            <a:extLst>
              <a:ext uri="{FF2B5EF4-FFF2-40B4-BE49-F238E27FC236}">
                <a16:creationId xmlns:a16="http://schemas.microsoft.com/office/drawing/2014/main" id="{AFC4FA83-06B9-E41B-0E1B-D0A7859A65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6473183" y="5916939"/>
            <a:ext cx="457200" cy="457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" y="993097"/>
            <a:ext cx="14630399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Odporność i rola państwa responsywnego</a:t>
            </a:r>
            <a:endParaRPr lang="en-US" sz="4450" dirty="0">
              <a:solidFill>
                <a:srgbClr val="F7F1E6"/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2325490" y="2456292"/>
            <a:ext cx="3365302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Odporność (Resilience)</a:t>
            </a:r>
            <a:endParaRPr lang="en-US" sz="2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ext 2"/>
          <p:cNvSpPr/>
          <p:nvPr/>
        </p:nvSpPr>
        <p:spPr>
          <a:xfrm>
            <a:off x="1440561" y="2947846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Nie jest cechą wrodzoną czy siłą charakteru</a:t>
            </a:r>
            <a:endParaRPr lang="en-US" sz="1750" dirty="0"/>
          </a:p>
        </p:txBody>
      </p:sp>
      <p:sp>
        <p:nvSpPr>
          <p:cNvPr id="5" name="Text 3"/>
          <p:cNvSpPr/>
          <p:nvPr/>
        </p:nvSpPr>
        <p:spPr>
          <a:xfrm>
            <a:off x="1440560" y="3378444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Jest zdobywana poprzez dostęp do zasobów</a:t>
            </a:r>
            <a:endParaRPr lang="en-US" sz="1750" dirty="0"/>
          </a:p>
        </p:txBody>
      </p:sp>
      <p:sp>
        <p:nvSpPr>
          <p:cNvPr id="6" name="Text 4"/>
          <p:cNvSpPr/>
          <p:nvPr/>
        </p:nvSpPr>
        <p:spPr>
          <a:xfrm>
            <a:off x="1440561" y="3886056"/>
            <a:ext cx="6244709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To zdolność radzenia sobie z </a:t>
            </a:r>
            <a:r>
              <a:rPr lang="en-US" sz="1750" dirty="0" err="1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nieuniknioną</a:t>
            </a:r>
            <a:r>
              <a:rPr lang="en-US" sz="175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 </a:t>
            </a:r>
            <a:endParaRPr lang="pl-PL" sz="1750" dirty="0">
              <a:solidFill>
                <a:srgbClr val="D3C9C5"/>
              </a:solidFill>
              <a:latin typeface="Noto Serif HK" pitchFamily="34" charset="0"/>
              <a:ea typeface="Noto Serif HK" pitchFamily="34" charset="-122"/>
              <a:cs typeface="Noto Serif HK" pitchFamily="34" charset="-120"/>
            </a:endParaRPr>
          </a:p>
          <a:p>
            <a:pPr algn="l">
              <a:lnSpc>
                <a:spcPts val="2850"/>
              </a:lnSpc>
              <a:buSzPct val="100000"/>
            </a:pPr>
            <a:r>
              <a:rPr lang="pl-PL" sz="175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       </a:t>
            </a:r>
            <a:r>
              <a:rPr lang="en-US" sz="1750" dirty="0" err="1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podatnością</a:t>
            </a:r>
            <a:endParaRPr lang="en-US" sz="1750" dirty="0"/>
          </a:p>
        </p:txBody>
      </p:sp>
      <p:sp>
        <p:nvSpPr>
          <p:cNvPr id="7" name="Text 5"/>
          <p:cNvSpPr/>
          <p:nvPr/>
        </p:nvSpPr>
        <p:spPr>
          <a:xfrm>
            <a:off x="8261190" y="2472700"/>
            <a:ext cx="4043720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Zasoby budujące odporność</a:t>
            </a:r>
            <a:endParaRPr lang="en-US" sz="2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 6"/>
          <p:cNvSpPr/>
          <p:nvPr/>
        </p:nvSpPr>
        <p:spPr>
          <a:xfrm>
            <a:off x="7315199" y="3013764"/>
            <a:ext cx="6244709" cy="4643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Materialne: dochód, jedzenie, bezpieczne mieszkanie</a:t>
            </a:r>
            <a:endParaRPr lang="en-US" sz="1750" dirty="0"/>
          </a:p>
        </p:txBody>
      </p:sp>
      <p:sp>
        <p:nvSpPr>
          <p:cNvPr id="9" name="Text 7"/>
          <p:cNvSpPr/>
          <p:nvPr/>
        </p:nvSpPr>
        <p:spPr>
          <a:xfrm>
            <a:off x="7315197" y="3456451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just">
              <a:lnSpc>
                <a:spcPts val="2850"/>
              </a:lnSpc>
              <a:buSzPct val="100000"/>
              <a:buChar char="•"/>
            </a:pPr>
            <a:r>
              <a:rPr lang="en-US" sz="1750" dirty="0" err="1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Instytucjonalne</a:t>
            </a:r>
            <a:r>
              <a:rPr lang="en-US" sz="175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: opieka zdrowotna, edukacja, </a:t>
            </a:r>
            <a:r>
              <a:rPr lang="en-US" sz="1750" dirty="0" err="1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sprawiedliwy</a:t>
            </a:r>
            <a:r>
              <a:rPr lang="en-US" sz="175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 system prawny</a:t>
            </a:r>
            <a:endParaRPr lang="en-US" sz="1750" dirty="0"/>
          </a:p>
        </p:txBody>
      </p:sp>
      <p:sp>
        <p:nvSpPr>
          <p:cNvPr id="10" name="Text 8"/>
          <p:cNvSpPr/>
          <p:nvPr/>
        </p:nvSpPr>
        <p:spPr>
          <a:xfrm>
            <a:off x="7315198" y="3897072"/>
            <a:ext cx="6244709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 algn="just">
              <a:lnSpc>
                <a:spcPts val="2850"/>
              </a:lnSpc>
              <a:buSzPct val="100000"/>
              <a:buChar char="•"/>
            </a:pPr>
            <a:r>
              <a:rPr lang="en-US" sz="1750" dirty="0" err="1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Społeczne</a:t>
            </a:r>
            <a:r>
              <a:rPr lang="en-US" sz="175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:</a:t>
            </a:r>
            <a:r>
              <a:rPr lang="pl-PL" sz="175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 wsparcie bliskich, zaufanie, sieci kontaktów </a:t>
            </a:r>
          </a:p>
          <a:p>
            <a:pPr marL="342900" indent="-342900" algn="just">
              <a:lnSpc>
                <a:spcPts val="2850"/>
              </a:lnSpc>
              <a:buSzPct val="100000"/>
              <a:buChar char="•"/>
            </a:pPr>
            <a:r>
              <a:rPr lang="pl-PL" sz="1750" dirty="0">
                <a:solidFill>
                  <a:srgbClr val="D3C9C5"/>
                </a:solidFill>
                <a:ea typeface="Noto Serif HK" pitchFamily="34" charset="-122"/>
              </a:rPr>
              <a:t>Kulturowe: dostęp do informacji, możliwość uczestniczenia w kulturze, znajomość kodów kulturowych</a:t>
            </a:r>
            <a:endParaRPr lang="en-US" sz="1750" dirty="0"/>
          </a:p>
        </p:txBody>
      </p:sp>
      <p:sp>
        <p:nvSpPr>
          <p:cNvPr id="11" name="Text 9"/>
          <p:cNvSpPr/>
          <p:nvPr/>
        </p:nvSpPr>
        <p:spPr>
          <a:xfrm>
            <a:off x="86062" y="5732053"/>
            <a:ext cx="14630399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FFF8F5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Państwo Responsywne</a:t>
            </a:r>
            <a:endParaRPr lang="en-US" sz="2200" dirty="0"/>
          </a:p>
        </p:txBody>
      </p:sp>
      <p:sp>
        <p:nvSpPr>
          <p:cNvPr id="12" name="Text 10"/>
          <p:cNvSpPr/>
          <p:nvPr/>
        </p:nvSpPr>
        <p:spPr>
          <a:xfrm>
            <a:off x="793790" y="6223873"/>
            <a:ext cx="13042821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r>
              <a:rPr lang="en-US" sz="200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Jego fundamentalną rolą jest aktywne odpowiadanie na fakt, że wszyscy jesteśmy podatni. Działa poprzez tworzenie </a:t>
            </a:r>
            <a:r>
              <a:rPr lang="en-US" sz="2000" dirty="0">
                <a:solidFill>
                  <a:srgbClr val="E2C2B3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uniwersalnych struktur wsparcia</a:t>
            </a:r>
            <a:r>
              <a:rPr lang="en-US" sz="200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, a nie programów skierowanych tylko do "potrzebujących".</a:t>
            </a:r>
            <a:endParaRPr lang="en-US" sz="2000" dirty="0"/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4BF5CA4C-B430-4FC5-BBEE-FD03A50CCFCC}"/>
              </a:ext>
            </a:extLst>
          </p:cNvPr>
          <p:cNvSpPr/>
          <p:nvPr/>
        </p:nvSpPr>
        <p:spPr>
          <a:xfrm>
            <a:off x="12833873" y="7756264"/>
            <a:ext cx="1796527" cy="398032"/>
          </a:xfrm>
          <a:prstGeom prst="rect">
            <a:avLst/>
          </a:prstGeom>
          <a:solidFill>
            <a:srgbClr val="403234"/>
          </a:solidFill>
          <a:ln>
            <a:solidFill>
              <a:srgbClr val="40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275323A0-D5F6-64EF-CB05-B69A79CAA31C}"/>
              </a:ext>
            </a:extLst>
          </p:cNvPr>
          <p:cNvCxnSpPr/>
          <p:nvPr/>
        </p:nvCxnSpPr>
        <p:spPr>
          <a:xfrm>
            <a:off x="5761437" y="6056605"/>
            <a:ext cx="310752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3">
            <a:extLst>
              <a:ext uri="{FF2B5EF4-FFF2-40B4-BE49-F238E27FC236}">
                <a16:creationId xmlns:a16="http://schemas.microsoft.com/office/drawing/2014/main" id="{581241AA-D4FF-3F32-7663-F9BF592F96DB}"/>
              </a:ext>
            </a:extLst>
          </p:cNvPr>
          <p:cNvSpPr/>
          <p:nvPr/>
        </p:nvSpPr>
        <p:spPr>
          <a:xfrm>
            <a:off x="7464965" y="5458601"/>
            <a:ext cx="6512520" cy="1503164"/>
          </a:xfrm>
          <a:prstGeom prst="roundRect">
            <a:avLst>
              <a:gd name="adj" fmla="val 1976"/>
            </a:avLst>
          </a:prstGeom>
          <a:solidFill>
            <a:srgbClr val="403234"/>
          </a:solidFill>
          <a:ln w="22860">
            <a:solidFill>
              <a:schemeClr val="accent6">
                <a:lumMod val="75000"/>
              </a:schemeClr>
            </a:solidFill>
            <a:prstDash val="solid"/>
          </a:ln>
        </p:spPr>
      </p:sp>
      <p:sp>
        <p:nvSpPr>
          <p:cNvPr id="3" name="Text 0"/>
          <p:cNvSpPr/>
          <p:nvPr/>
        </p:nvSpPr>
        <p:spPr>
          <a:xfrm>
            <a:off x="0" y="925544"/>
            <a:ext cx="14630400" cy="185630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4850"/>
              </a:lnSpc>
              <a:buNone/>
            </a:pPr>
            <a:r>
              <a:rPr lang="en-US" sz="385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Skoro wszyscy jesteśmy podatni, dlaczego </a:t>
            </a:r>
            <a:r>
              <a:rPr lang="en-US" sz="3850" b="1" dirty="0" err="1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niektórzy</a:t>
            </a:r>
            <a:r>
              <a:rPr lang="en-US" sz="385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 </a:t>
            </a:r>
            <a:endParaRPr lang="pl-PL" sz="3850" b="1" dirty="0">
              <a:solidFill>
                <a:srgbClr val="F7F1E6"/>
              </a:solidFill>
              <a:latin typeface="Noto Serif HK Bold" pitchFamily="34" charset="0"/>
              <a:ea typeface="Noto Serif HK Bold" pitchFamily="34" charset="-122"/>
              <a:cs typeface="Noto Serif HK Bold" pitchFamily="34" charset="-120"/>
            </a:endParaRPr>
          </a:p>
          <a:p>
            <a:pPr marL="0" indent="0" algn="ctr">
              <a:lnSpc>
                <a:spcPts val="4850"/>
              </a:lnSpc>
              <a:buNone/>
            </a:pPr>
            <a:r>
              <a:rPr lang="en-US" sz="3850" b="1" dirty="0" err="1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cierpią</a:t>
            </a:r>
            <a:r>
              <a:rPr lang="en-US" sz="385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 </a:t>
            </a:r>
            <a:r>
              <a:rPr lang="en-US" sz="3850" b="1" dirty="0" err="1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bardziej</a:t>
            </a:r>
            <a:r>
              <a:rPr lang="en-US" sz="385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?</a:t>
            </a:r>
            <a:endParaRPr lang="en-US" sz="3850" dirty="0">
              <a:solidFill>
                <a:srgbClr val="F7F1E6"/>
              </a:solidFill>
            </a:endParaRPr>
          </a:p>
        </p:txBody>
      </p:sp>
      <p:sp>
        <p:nvSpPr>
          <p:cNvPr id="4" name="Text 1"/>
          <p:cNvSpPr/>
          <p:nvPr/>
        </p:nvSpPr>
        <p:spPr>
          <a:xfrm>
            <a:off x="5723095" y="3387339"/>
            <a:ext cx="3184208" cy="309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240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Paradoks Uniwersalności</a:t>
            </a:r>
            <a:endParaRPr lang="en-US" sz="2400" dirty="0">
              <a:solidFill>
                <a:srgbClr val="F7F1E6"/>
              </a:solidFill>
            </a:endParaRPr>
          </a:p>
        </p:txBody>
      </p:sp>
      <p:sp>
        <p:nvSpPr>
          <p:cNvPr id="5" name="Text 2"/>
          <p:cNvSpPr/>
          <p:nvPr/>
        </p:nvSpPr>
        <p:spPr>
          <a:xfrm>
            <a:off x="3512463" y="3861327"/>
            <a:ext cx="7965946" cy="9501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450"/>
              </a:lnSpc>
              <a:buNone/>
            </a:pPr>
            <a:r>
              <a:rPr lang="en-US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Czy mówiąc, że "wszyscy jesteśmy podatni", nie ryzykujemy zatarcia i umniejszenia realnego, systemowego cierpienia grup historycznie dyskryminowanych?</a:t>
            </a:r>
            <a:endParaRPr lang="en-US" dirty="0"/>
          </a:p>
        </p:txBody>
      </p:sp>
      <p:sp>
        <p:nvSpPr>
          <p:cNvPr id="6" name="Shape 3"/>
          <p:cNvSpPr/>
          <p:nvPr/>
        </p:nvSpPr>
        <p:spPr>
          <a:xfrm>
            <a:off x="652915" y="5447754"/>
            <a:ext cx="6412175" cy="1503164"/>
          </a:xfrm>
          <a:prstGeom prst="roundRect">
            <a:avLst>
              <a:gd name="adj" fmla="val 1976"/>
            </a:avLst>
          </a:prstGeom>
          <a:solidFill>
            <a:srgbClr val="403234"/>
          </a:solidFill>
          <a:ln w="22860">
            <a:solidFill>
              <a:schemeClr val="accent6">
                <a:lumMod val="75000"/>
              </a:schemeClr>
            </a:solidFill>
            <a:prstDash val="solid"/>
          </a:ln>
        </p:spPr>
      </p:sp>
      <p:sp>
        <p:nvSpPr>
          <p:cNvPr id="7" name="Text 4"/>
          <p:cNvSpPr/>
          <p:nvPr/>
        </p:nvSpPr>
        <p:spPr>
          <a:xfrm>
            <a:off x="2250705" y="5632612"/>
            <a:ext cx="3216593" cy="309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2400" b="1" dirty="0">
                <a:solidFill>
                  <a:srgbClr val="D3C9C5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Podatność (Vulnerability)</a:t>
            </a:r>
            <a:endParaRPr lang="en-US" sz="2400" dirty="0"/>
          </a:p>
        </p:txBody>
      </p:sp>
      <p:sp>
        <p:nvSpPr>
          <p:cNvPr id="8" name="Text 5"/>
          <p:cNvSpPr/>
          <p:nvPr/>
        </p:nvSpPr>
        <p:spPr>
          <a:xfrm>
            <a:off x="968606" y="6045862"/>
            <a:ext cx="5780790" cy="6334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450"/>
              </a:lnSpc>
              <a:buNone/>
            </a:pPr>
            <a:r>
              <a:rPr lang="en-US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Nasza stała, niezmienna, uniwersalna kondycja ludzka. </a:t>
            </a:r>
            <a:endParaRPr lang="pl-PL" dirty="0">
              <a:solidFill>
                <a:srgbClr val="D3C9C5"/>
              </a:solidFill>
              <a:latin typeface="Noto Serif HK" pitchFamily="34" charset="0"/>
              <a:ea typeface="Noto Serif HK" pitchFamily="34" charset="-122"/>
              <a:cs typeface="Noto Serif HK" pitchFamily="34" charset="-120"/>
            </a:endParaRPr>
          </a:p>
          <a:p>
            <a:pPr marL="0" indent="0" algn="ctr">
              <a:lnSpc>
                <a:spcPts val="2450"/>
              </a:lnSpc>
              <a:buNone/>
            </a:pPr>
            <a:r>
              <a:rPr lang="en-US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Stan potencjalny – możliwość bycia zranionym.</a:t>
            </a:r>
            <a:endParaRPr lang="en-US" dirty="0"/>
          </a:p>
        </p:txBody>
      </p:sp>
      <p:sp>
        <p:nvSpPr>
          <p:cNvPr id="10" name="Text 7"/>
          <p:cNvSpPr/>
          <p:nvPr/>
        </p:nvSpPr>
        <p:spPr>
          <a:xfrm>
            <a:off x="7962833" y="5652607"/>
            <a:ext cx="5323984" cy="309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2400" b="1" dirty="0">
                <a:solidFill>
                  <a:srgbClr val="D3C9C5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Bycie Skrzywdzonym (Realized Vulnerability)</a:t>
            </a:r>
            <a:endParaRPr lang="en-US" sz="2400" dirty="0"/>
          </a:p>
        </p:txBody>
      </p:sp>
      <p:sp>
        <p:nvSpPr>
          <p:cNvPr id="11" name="Text 8"/>
          <p:cNvSpPr/>
          <p:nvPr/>
        </p:nvSpPr>
        <p:spPr>
          <a:xfrm>
            <a:off x="7307814" y="6045863"/>
            <a:ext cx="6826822" cy="6334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450"/>
              </a:lnSpc>
              <a:buNone/>
            </a:pPr>
            <a:r>
              <a:rPr lang="en-US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Faktyczne doznanie krzywdy, cierpienia, nierówności. Moment, gdy potencjalna podatność przeradza się w realny problem.</a:t>
            </a:r>
            <a:endParaRPr lang="en-US" dirty="0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866A3FCB-0868-4399-8927-FA3A7D08221B}"/>
              </a:ext>
            </a:extLst>
          </p:cNvPr>
          <p:cNvSpPr/>
          <p:nvPr/>
        </p:nvSpPr>
        <p:spPr>
          <a:xfrm>
            <a:off x="12833873" y="7756264"/>
            <a:ext cx="1796527" cy="398032"/>
          </a:xfrm>
          <a:prstGeom prst="rect">
            <a:avLst/>
          </a:prstGeom>
          <a:solidFill>
            <a:srgbClr val="403234"/>
          </a:solidFill>
          <a:ln>
            <a:solidFill>
              <a:srgbClr val="40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Strzałka: w dół 1">
            <a:extLst>
              <a:ext uri="{FF2B5EF4-FFF2-40B4-BE49-F238E27FC236}">
                <a16:creationId xmlns:a16="http://schemas.microsoft.com/office/drawing/2014/main" id="{4BA38166-7221-92B1-C7A5-7EDC564F55EF}"/>
              </a:ext>
            </a:extLst>
          </p:cNvPr>
          <p:cNvSpPr/>
          <p:nvPr/>
        </p:nvSpPr>
        <p:spPr>
          <a:xfrm>
            <a:off x="6796668" y="2405026"/>
            <a:ext cx="1037063" cy="689723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ostokąt: zaokrąglone rogi 16">
            <a:extLst>
              <a:ext uri="{FF2B5EF4-FFF2-40B4-BE49-F238E27FC236}">
                <a16:creationId xmlns:a16="http://schemas.microsoft.com/office/drawing/2014/main" id="{B3F1DDE3-E8F0-8D8C-C773-BCBB8270C002}"/>
              </a:ext>
            </a:extLst>
          </p:cNvPr>
          <p:cNvSpPr/>
          <p:nvPr/>
        </p:nvSpPr>
        <p:spPr>
          <a:xfrm>
            <a:off x="1435452" y="2076231"/>
            <a:ext cx="5018049" cy="4939990"/>
          </a:xfrm>
          <a:prstGeom prst="roundRect">
            <a:avLst/>
          </a:prstGeom>
          <a:solidFill>
            <a:schemeClr val="bg2">
              <a:lumMod val="5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ext 0"/>
          <p:cNvSpPr/>
          <p:nvPr/>
        </p:nvSpPr>
        <p:spPr>
          <a:xfrm>
            <a:off x="3407899" y="817596"/>
            <a:ext cx="9600128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Dwa oblicza tego samego kryzysu</a:t>
            </a:r>
            <a:endParaRPr lang="en-US" sz="4450" dirty="0">
              <a:solidFill>
                <a:srgbClr val="F7F1E6"/>
              </a:solidFill>
            </a:endParaRPr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AC677302-E8FA-4957-BF0E-CCD1DF8AD124}"/>
              </a:ext>
            </a:extLst>
          </p:cNvPr>
          <p:cNvSpPr/>
          <p:nvPr/>
        </p:nvSpPr>
        <p:spPr>
          <a:xfrm>
            <a:off x="12833873" y="7756264"/>
            <a:ext cx="1796527" cy="398032"/>
          </a:xfrm>
          <a:prstGeom prst="rect">
            <a:avLst/>
          </a:prstGeom>
          <a:solidFill>
            <a:srgbClr val="403234"/>
          </a:solidFill>
          <a:ln>
            <a:solidFill>
              <a:srgbClr val="40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21" name="Grupa 20">
            <a:extLst>
              <a:ext uri="{FF2B5EF4-FFF2-40B4-BE49-F238E27FC236}">
                <a16:creationId xmlns:a16="http://schemas.microsoft.com/office/drawing/2014/main" id="{BCA16E59-E4E0-42E7-913D-ECF31C162F58}"/>
              </a:ext>
            </a:extLst>
          </p:cNvPr>
          <p:cNvGrpSpPr/>
          <p:nvPr/>
        </p:nvGrpSpPr>
        <p:grpSpPr>
          <a:xfrm>
            <a:off x="8134889" y="1980666"/>
            <a:ext cx="5189344" cy="4967067"/>
            <a:chOff x="1653854" y="2111161"/>
            <a:chExt cx="5189344" cy="4967067"/>
          </a:xfrm>
        </p:grpSpPr>
        <p:sp>
          <p:nvSpPr>
            <p:cNvPr id="16" name="Prostokąt: zaokrąglone rogi 15">
              <a:extLst>
                <a:ext uri="{FF2B5EF4-FFF2-40B4-BE49-F238E27FC236}">
                  <a16:creationId xmlns:a16="http://schemas.microsoft.com/office/drawing/2014/main" id="{49A5B2C9-C441-4877-FEC2-3B9056B6AC14}"/>
                </a:ext>
              </a:extLst>
            </p:cNvPr>
            <p:cNvSpPr/>
            <p:nvPr/>
          </p:nvSpPr>
          <p:spPr>
            <a:xfrm>
              <a:off x="1653854" y="2111161"/>
              <a:ext cx="5018049" cy="493999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" name="Text 1"/>
            <p:cNvSpPr/>
            <p:nvPr/>
          </p:nvSpPr>
          <p:spPr>
            <a:xfrm>
              <a:off x="1653854" y="2485333"/>
              <a:ext cx="5015403" cy="354330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ctr">
                <a:lnSpc>
                  <a:spcPts val="2750"/>
                </a:lnSpc>
                <a:buNone/>
              </a:pPr>
              <a:r>
                <a:rPr lang="en-US" sz="2200" b="1" dirty="0">
                  <a:solidFill>
                    <a:srgbClr val="F7F1E6"/>
                  </a:solidFill>
                  <a:latin typeface="Noto Serif HK Bold" pitchFamily="34" charset="0"/>
                  <a:ea typeface="Noto Serif HK Bold" pitchFamily="34" charset="-122"/>
                  <a:cs typeface="Noto Serif HK Bold" pitchFamily="34" charset="-120"/>
                </a:rPr>
                <a:t>Case </a:t>
              </a:r>
              <a:r>
                <a:rPr lang="pl-PL" sz="2200" b="1" dirty="0">
                  <a:solidFill>
                    <a:srgbClr val="F7F1E6"/>
                  </a:solidFill>
                  <a:latin typeface="Noto Serif HK Bold" pitchFamily="34" charset="0"/>
                  <a:ea typeface="Noto Serif HK Bold" pitchFamily="34" charset="-122"/>
                  <a:cs typeface="Noto Serif HK Bold" pitchFamily="34" charset="-120"/>
                </a:rPr>
                <a:t>2</a:t>
              </a:r>
              <a:r>
                <a:rPr lang="en-US" sz="2200" b="1" dirty="0">
                  <a:solidFill>
                    <a:srgbClr val="F7F1E6"/>
                  </a:solidFill>
                  <a:latin typeface="Noto Serif HK Bold" pitchFamily="34" charset="0"/>
                  <a:ea typeface="Noto Serif HK Bold" pitchFamily="34" charset="-122"/>
                  <a:cs typeface="Noto Serif HK Bold" pitchFamily="34" charset="-120"/>
                </a:rPr>
                <a:t>: </a:t>
              </a:r>
              <a:r>
                <a:rPr lang="en-US" sz="2200" b="1" dirty="0" err="1">
                  <a:solidFill>
                    <a:srgbClr val="F7F1E6"/>
                  </a:solidFill>
                  <a:latin typeface="Noto Serif HK Bold" pitchFamily="34" charset="0"/>
                  <a:ea typeface="Noto Serif HK Bold" pitchFamily="34" charset="-122"/>
                  <a:cs typeface="Noto Serif HK Bold" pitchFamily="34" charset="-120"/>
                </a:rPr>
                <a:t>Osoba</a:t>
              </a:r>
              <a:r>
                <a:rPr lang="en-US" sz="2200" b="1" dirty="0">
                  <a:solidFill>
                    <a:srgbClr val="F7F1E6"/>
                  </a:solidFill>
                  <a:latin typeface="Noto Serif HK Bold" pitchFamily="34" charset="0"/>
                  <a:ea typeface="Noto Serif HK Bold" pitchFamily="34" charset="-122"/>
                  <a:cs typeface="Noto Serif HK Bold" pitchFamily="34" charset="-120"/>
                </a:rPr>
                <a:t> z </a:t>
              </a:r>
              <a:r>
                <a:rPr lang="en-US" sz="2200" b="1" dirty="0" err="1">
                  <a:solidFill>
                    <a:srgbClr val="F7F1E6"/>
                  </a:solidFill>
                  <a:latin typeface="Noto Serif HK Bold" pitchFamily="34" charset="0"/>
                  <a:ea typeface="Noto Serif HK Bold" pitchFamily="34" charset="-122"/>
                  <a:cs typeface="Noto Serif HK Bold" pitchFamily="34" charset="-120"/>
                </a:rPr>
                <a:t>klasy</a:t>
              </a:r>
              <a:r>
                <a:rPr lang="en-US" sz="2200" b="1" dirty="0">
                  <a:solidFill>
                    <a:srgbClr val="F7F1E6"/>
                  </a:solidFill>
                  <a:latin typeface="Noto Serif HK Bold" pitchFamily="34" charset="0"/>
                  <a:ea typeface="Noto Serif HK Bold" pitchFamily="34" charset="-122"/>
                  <a:cs typeface="Noto Serif HK Bold" pitchFamily="34" charset="-120"/>
                </a:rPr>
                <a:t> </a:t>
              </a:r>
              <a:r>
                <a:rPr lang="en-US" sz="2200" b="1" dirty="0" err="1">
                  <a:solidFill>
                    <a:srgbClr val="F7F1E6"/>
                  </a:solidFill>
                  <a:latin typeface="Noto Serif HK Bold" pitchFamily="34" charset="0"/>
                  <a:ea typeface="Noto Serif HK Bold" pitchFamily="34" charset="-122"/>
                  <a:cs typeface="Noto Serif HK Bold" pitchFamily="34" charset="-120"/>
                </a:rPr>
                <a:t>średniej</a:t>
              </a:r>
              <a:endParaRPr lang="en-US" sz="2200" dirty="0">
                <a:solidFill>
                  <a:srgbClr val="F7F1E6"/>
                </a:solidFill>
              </a:endParaRPr>
            </a:p>
          </p:txBody>
        </p:sp>
        <p:sp>
          <p:nvSpPr>
            <p:cNvPr id="4" name="Text 2"/>
            <p:cNvSpPr/>
            <p:nvPr/>
          </p:nvSpPr>
          <p:spPr>
            <a:xfrm>
              <a:off x="2414083" y="2993016"/>
              <a:ext cx="3295341" cy="725805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marL="0" indent="0" algn="ctr">
                <a:lnSpc>
                  <a:spcPts val="2850"/>
                </a:lnSpc>
                <a:buNone/>
              </a:pPr>
              <a:r>
                <a:rPr lang="en-US" sz="1750" dirty="0">
                  <a:solidFill>
                    <a:srgbClr val="D3C9C5"/>
                  </a:solidFill>
                  <a:latin typeface="Noto Serif HK" pitchFamily="34" charset="0"/>
                  <a:ea typeface="Noto Serif HK" pitchFamily="34" charset="-122"/>
                  <a:cs typeface="Noto Serif HK" pitchFamily="34" charset="-120"/>
                </a:rPr>
                <a:t>Doświadcza </a:t>
              </a:r>
              <a:r>
                <a:rPr lang="en-US" sz="1750" dirty="0" err="1">
                  <a:solidFill>
                    <a:srgbClr val="D3C9C5"/>
                  </a:solidFill>
                  <a:latin typeface="Noto Serif HK" pitchFamily="34" charset="0"/>
                  <a:ea typeface="Noto Serif HK" pitchFamily="34" charset="-122"/>
                  <a:cs typeface="Noto Serif HK" pitchFamily="34" charset="-120"/>
                </a:rPr>
                <a:t>uniwersalnej</a:t>
              </a:r>
              <a:r>
                <a:rPr lang="en-US" sz="1750" dirty="0">
                  <a:solidFill>
                    <a:srgbClr val="D3C9C5"/>
                  </a:solidFill>
                  <a:latin typeface="Noto Serif HK" pitchFamily="34" charset="0"/>
                  <a:ea typeface="Noto Serif HK" pitchFamily="34" charset="-122"/>
                  <a:cs typeface="Noto Serif HK" pitchFamily="34" charset="-120"/>
                </a:rPr>
                <a:t> </a:t>
              </a:r>
              <a:r>
                <a:rPr lang="en-US" sz="1750" dirty="0" err="1">
                  <a:solidFill>
                    <a:srgbClr val="D3C9C5"/>
                  </a:solidFill>
                  <a:latin typeface="Noto Serif HK" pitchFamily="34" charset="0"/>
                  <a:ea typeface="Noto Serif HK" pitchFamily="34" charset="-122"/>
                  <a:cs typeface="Noto Serif HK" pitchFamily="34" charset="-120"/>
                </a:rPr>
                <a:t>podatności</a:t>
              </a:r>
              <a:r>
                <a:rPr lang="pl-PL" sz="1750" dirty="0">
                  <a:solidFill>
                    <a:srgbClr val="D3C9C5"/>
                  </a:solidFill>
                  <a:latin typeface="Noto Serif HK" pitchFamily="34" charset="0"/>
                  <a:ea typeface="Noto Serif HK" pitchFamily="34" charset="-122"/>
                  <a:cs typeface="Noto Serif HK" pitchFamily="34" charset="-120"/>
                </a:rPr>
                <a:t>, ale i toksycznej kultury pracy</a:t>
              </a:r>
            </a:p>
          </p:txBody>
        </p:sp>
        <p:sp>
          <p:nvSpPr>
            <p:cNvPr id="5" name="Text 3"/>
            <p:cNvSpPr/>
            <p:nvPr/>
          </p:nvSpPr>
          <p:spPr>
            <a:xfrm>
              <a:off x="1763662" y="5044090"/>
              <a:ext cx="4891912" cy="362903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ctr">
                <a:lnSpc>
                  <a:spcPts val="2850"/>
                </a:lnSpc>
                <a:buNone/>
              </a:pPr>
              <a:r>
                <a:rPr lang="en-US" sz="1750" dirty="0">
                  <a:solidFill>
                    <a:srgbClr val="E2C2B3"/>
                  </a:solidFill>
                  <a:latin typeface="Noto Serif HK" pitchFamily="34" charset="0"/>
                  <a:ea typeface="Noto Serif HK" pitchFamily="34" charset="-122"/>
                  <a:cs typeface="Noto Serif HK" pitchFamily="34" charset="-120"/>
                </a:rPr>
                <a:t>Posiada zasoby budujące odporność:</a:t>
              </a:r>
              <a:endParaRPr lang="en-US" sz="1750" dirty="0"/>
            </a:p>
          </p:txBody>
        </p:sp>
        <p:grpSp>
          <p:nvGrpSpPr>
            <p:cNvPr id="20" name="Grupa 19">
              <a:extLst>
                <a:ext uri="{FF2B5EF4-FFF2-40B4-BE49-F238E27FC236}">
                  <a16:creationId xmlns:a16="http://schemas.microsoft.com/office/drawing/2014/main" id="{CFB1A5DD-D8BE-49FA-A8AE-43F146B96F04}"/>
                </a:ext>
              </a:extLst>
            </p:cNvPr>
            <p:cNvGrpSpPr/>
            <p:nvPr/>
          </p:nvGrpSpPr>
          <p:grpSpPr>
            <a:xfrm>
              <a:off x="1653854" y="5534419"/>
              <a:ext cx="5189344" cy="1543809"/>
              <a:chOff x="1653854" y="4956489"/>
              <a:chExt cx="5018049" cy="1457960"/>
            </a:xfrm>
          </p:grpSpPr>
          <p:sp>
            <p:nvSpPr>
              <p:cNvPr id="6" name="Text 4"/>
              <p:cNvSpPr/>
              <p:nvPr/>
            </p:nvSpPr>
            <p:spPr>
              <a:xfrm>
                <a:off x="1653856" y="4956489"/>
                <a:ext cx="5015401" cy="36290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>
                  <a:lnSpc>
                    <a:spcPts val="2850"/>
                  </a:lnSpc>
                  <a:buSzPct val="100000"/>
                </a:pPr>
                <a:r>
                  <a:rPr lang="en-US" sz="1750" dirty="0">
                    <a:solidFill>
                      <a:srgbClr val="D3C9C5"/>
                    </a:solidFill>
                    <a:latin typeface="Noto Serif HK" pitchFamily="34" charset="0"/>
                    <a:ea typeface="Noto Serif HK" pitchFamily="34" charset="-122"/>
                    <a:cs typeface="Noto Serif HK" pitchFamily="34" charset="-120"/>
                  </a:rPr>
                  <a:t>Materialne: stać ją na prywatną terapię</a:t>
                </a:r>
                <a:endParaRPr lang="en-US" sz="1750" dirty="0"/>
              </a:p>
            </p:txBody>
          </p:sp>
          <p:sp>
            <p:nvSpPr>
              <p:cNvPr id="7" name="Text 5"/>
              <p:cNvSpPr/>
              <p:nvPr/>
            </p:nvSpPr>
            <p:spPr>
              <a:xfrm>
                <a:off x="1653856" y="5319392"/>
                <a:ext cx="5018047" cy="50867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>
                  <a:lnSpc>
                    <a:spcPts val="2850"/>
                  </a:lnSpc>
                  <a:buSzPct val="100000"/>
                </a:pPr>
                <a:r>
                  <a:rPr lang="en-US" sz="1750" dirty="0">
                    <a:solidFill>
                      <a:srgbClr val="D3C9C5"/>
                    </a:solidFill>
                    <a:latin typeface="Noto Serif HK" pitchFamily="34" charset="0"/>
                    <a:ea typeface="Noto Serif HK" pitchFamily="34" charset="-122"/>
                    <a:cs typeface="Noto Serif HK" pitchFamily="34" charset="-120"/>
                  </a:rPr>
                  <a:t>Instytucjonalne: umowa o pracę (płatne L4)</a:t>
                </a:r>
                <a:endParaRPr lang="en-US" sz="1750" dirty="0"/>
              </a:p>
            </p:txBody>
          </p:sp>
          <p:sp>
            <p:nvSpPr>
              <p:cNvPr id="8" name="Text 6"/>
              <p:cNvSpPr/>
              <p:nvPr/>
            </p:nvSpPr>
            <p:spPr>
              <a:xfrm>
                <a:off x="1653854" y="5682295"/>
                <a:ext cx="5015401" cy="73215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>
                  <a:lnSpc>
                    <a:spcPts val="2850"/>
                  </a:lnSpc>
                  <a:buSzPct val="100000"/>
                </a:pPr>
                <a:r>
                  <a:rPr lang="en-US" sz="1750" dirty="0">
                    <a:solidFill>
                      <a:srgbClr val="D3C9C5"/>
                    </a:solidFill>
                    <a:latin typeface="Noto Serif HK" pitchFamily="34" charset="0"/>
                    <a:ea typeface="Noto Serif HK" pitchFamily="34" charset="-122"/>
                    <a:cs typeface="Noto Serif HK" pitchFamily="34" charset="-120"/>
                  </a:rPr>
                  <a:t>Społeczne: kapitał społeczny, sieć wsparcia</a:t>
                </a:r>
                <a:endParaRPr lang="en-US" sz="1750" dirty="0"/>
              </a:p>
            </p:txBody>
          </p:sp>
        </p:grpSp>
        <p:sp>
          <p:nvSpPr>
            <p:cNvPr id="18" name="Strzałka: w dół 17">
              <a:extLst>
                <a:ext uri="{FF2B5EF4-FFF2-40B4-BE49-F238E27FC236}">
                  <a16:creationId xmlns:a16="http://schemas.microsoft.com/office/drawing/2014/main" id="{128EC066-B412-8D6E-53D5-9B17BE248EBD}"/>
                </a:ext>
              </a:extLst>
            </p:cNvPr>
            <p:cNvSpPr/>
            <p:nvPr/>
          </p:nvSpPr>
          <p:spPr>
            <a:xfrm>
              <a:off x="3658317" y="4422587"/>
              <a:ext cx="662940" cy="451213"/>
            </a:xfrm>
            <a:prstGeom prst="down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22" name="Grupa 21">
            <a:extLst>
              <a:ext uri="{FF2B5EF4-FFF2-40B4-BE49-F238E27FC236}">
                <a16:creationId xmlns:a16="http://schemas.microsoft.com/office/drawing/2014/main" id="{CDBC0855-30D3-43C3-9973-0AA97D963AE6}"/>
              </a:ext>
            </a:extLst>
          </p:cNvPr>
          <p:cNvGrpSpPr/>
          <p:nvPr/>
        </p:nvGrpSpPr>
        <p:grpSpPr>
          <a:xfrm>
            <a:off x="1393441" y="2452034"/>
            <a:ext cx="10013055" cy="4044004"/>
            <a:chOff x="7795036" y="2549230"/>
            <a:chExt cx="10013055" cy="4044004"/>
          </a:xfrm>
        </p:grpSpPr>
        <p:sp>
          <p:nvSpPr>
            <p:cNvPr id="9" name="Text 7"/>
            <p:cNvSpPr/>
            <p:nvPr/>
          </p:nvSpPr>
          <p:spPr>
            <a:xfrm>
              <a:off x="8309340" y="2549230"/>
              <a:ext cx="7976540" cy="531495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l">
                <a:lnSpc>
                  <a:spcPts val="2750"/>
                </a:lnSpc>
                <a:buNone/>
              </a:pPr>
              <a:r>
                <a:rPr lang="en-US" sz="2200" b="1" dirty="0">
                  <a:solidFill>
                    <a:srgbClr val="F7F1E6"/>
                  </a:solidFill>
                  <a:latin typeface="Noto Serif HK Bold" pitchFamily="34" charset="0"/>
                  <a:ea typeface="Noto Serif HK Bold" pitchFamily="34" charset="-122"/>
                  <a:cs typeface="Noto Serif HK Bold" pitchFamily="34" charset="-120"/>
                </a:rPr>
                <a:t>Case </a:t>
              </a:r>
              <a:r>
                <a:rPr lang="pl-PL" sz="2200" b="1" dirty="0">
                  <a:solidFill>
                    <a:srgbClr val="F7F1E6"/>
                  </a:solidFill>
                  <a:latin typeface="Noto Serif HK Bold" pitchFamily="34" charset="0"/>
                  <a:ea typeface="Noto Serif HK Bold" pitchFamily="34" charset="-122"/>
                  <a:cs typeface="Noto Serif HK Bold" pitchFamily="34" charset="-120"/>
                </a:rPr>
                <a:t>1</a:t>
              </a:r>
              <a:r>
                <a:rPr lang="en-US" sz="2200" b="1" dirty="0">
                  <a:solidFill>
                    <a:srgbClr val="F7F1E6"/>
                  </a:solidFill>
                  <a:latin typeface="Noto Serif HK Bold" pitchFamily="34" charset="0"/>
                  <a:ea typeface="Noto Serif HK Bold" pitchFamily="34" charset="-122"/>
                  <a:cs typeface="Noto Serif HK Bold" pitchFamily="34" charset="-120"/>
                </a:rPr>
                <a:t>: </a:t>
              </a:r>
              <a:r>
                <a:rPr lang="en-US" sz="2200" b="1" dirty="0" err="1">
                  <a:solidFill>
                    <a:srgbClr val="F7F1E6"/>
                  </a:solidFill>
                  <a:latin typeface="Noto Serif HK Bold" pitchFamily="34" charset="0"/>
                  <a:ea typeface="Noto Serif HK Bold" pitchFamily="34" charset="-122"/>
                  <a:cs typeface="Noto Serif HK Bold" pitchFamily="34" charset="-120"/>
                </a:rPr>
                <a:t>Osoba</a:t>
              </a:r>
              <a:r>
                <a:rPr lang="en-US" sz="2200" b="1" dirty="0">
                  <a:solidFill>
                    <a:srgbClr val="F7F1E6"/>
                  </a:solidFill>
                  <a:latin typeface="Noto Serif HK Bold" pitchFamily="34" charset="0"/>
                  <a:ea typeface="Noto Serif HK Bold" pitchFamily="34" charset="-122"/>
                  <a:cs typeface="Noto Serif HK Bold" pitchFamily="34" charset="-120"/>
                </a:rPr>
                <a:t> w </a:t>
              </a:r>
              <a:r>
                <a:rPr lang="en-US" sz="2200" b="1" dirty="0" err="1">
                  <a:solidFill>
                    <a:srgbClr val="F7F1E6"/>
                  </a:solidFill>
                  <a:latin typeface="Noto Serif HK Bold" pitchFamily="34" charset="0"/>
                  <a:ea typeface="Noto Serif HK Bold" pitchFamily="34" charset="-122"/>
                  <a:cs typeface="Noto Serif HK Bold" pitchFamily="34" charset="-120"/>
                </a:rPr>
                <a:t>kryzysie</a:t>
              </a:r>
              <a:r>
                <a:rPr lang="en-US" sz="2200" b="1" dirty="0">
                  <a:solidFill>
                    <a:srgbClr val="F7F1E6"/>
                  </a:solidFill>
                  <a:latin typeface="Noto Serif HK Bold" pitchFamily="34" charset="0"/>
                  <a:ea typeface="Noto Serif HK Bold" pitchFamily="34" charset="-122"/>
                  <a:cs typeface="Noto Serif HK Bold" pitchFamily="34" charset="-120"/>
                </a:rPr>
                <a:t> </a:t>
              </a:r>
              <a:r>
                <a:rPr lang="en-US" sz="2200" b="1" dirty="0" err="1">
                  <a:solidFill>
                    <a:srgbClr val="F7F1E6"/>
                  </a:solidFill>
                  <a:latin typeface="Noto Serif HK Bold" pitchFamily="34" charset="0"/>
                  <a:ea typeface="Noto Serif HK Bold" pitchFamily="34" charset="-122"/>
                  <a:cs typeface="Noto Serif HK Bold" pitchFamily="34" charset="-120"/>
                </a:rPr>
                <a:t>ubóstwa</a:t>
              </a:r>
              <a:endParaRPr lang="en-US" sz="2200" dirty="0">
                <a:solidFill>
                  <a:srgbClr val="F7F1E6"/>
                </a:solidFill>
              </a:endParaRPr>
            </a:p>
          </p:txBody>
        </p:sp>
        <p:sp>
          <p:nvSpPr>
            <p:cNvPr id="10" name="Text 8"/>
            <p:cNvSpPr/>
            <p:nvPr/>
          </p:nvSpPr>
          <p:spPr>
            <a:xfrm>
              <a:off x="7837047" y="3061416"/>
              <a:ext cx="5060060" cy="736631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ctr">
                <a:lnSpc>
                  <a:spcPts val="2850"/>
                </a:lnSpc>
                <a:buNone/>
              </a:pPr>
              <a:r>
                <a:rPr lang="en-US" sz="1750" dirty="0" err="1">
                  <a:solidFill>
                    <a:srgbClr val="D3C9C5"/>
                  </a:solidFill>
                  <a:latin typeface="Noto Serif HK" pitchFamily="34" charset="0"/>
                  <a:ea typeface="Noto Serif HK" pitchFamily="34" charset="-122"/>
                  <a:cs typeface="Noto Serif HK" pitchFamily="34" charset="-120"/>
                </a:rPr>
                <a:t>Doświadcza</a:t>
              </a:r>
              <a:r>
                <a:rPr lang="en-US" sz="1750" dirty="0">
                  <a:solidFill>
                    <a:srgbClr val="D3C9C5"/>
                  </a:solidFill>
                  <a:latin typeface="Noto Serif HK" pitchFamily="34" charset="0"/>
                  <a:ea typeface="Noto Serif HK" pitchFamily="34" charset="-122"/>
                  <a:cs typeface="Noto Serif HK" pitchFamily="34" charset="-120"/>
                </a:rPr>
                <a:t> </a:t>
              </a:r>
              <a:r>
                <a:rPr lang="en-US" sz="1750" dirty="0" err="1">
                  <a:solidFill>
                    <a:srgbClr val="D3C9C5"/>
                  </a:solidFill>
                  <a:latin typeface="Noto Serif HK" pitchFamily="34" charset="0"/>
                  <a:ea typeface="Noto Serif HK" pitchFamily="34" charset="-122"/>
                  <a:cs typeface="Noto Serif HK" pitchFamily="34" charset="-120"/>
                </a:rPr>
                <a:t>uniwersalnej</a:t>
              </a:r>
              <a:r>
                <a:rPr lang="en-US" sz="1750" dirty="0">
                  <a:solidFill>
                    <a:srgbClr val="D3C9C5"/>
                  </a:solidFill>
                  <a:latin typeface="Noto Serif HK" pitchFamily="34" charset="0"/>
                  <a:ea typeface="Noto Serif HK" pitchFamily="34" charset="-122"/>
                  <a:cs typeface="Noto Serif HK" pitchFamily="34" charset="-120"/>
                </a:rPr>
                <a:t> </a:t>
              </a:r>
              <a:r>
                <a:rPr lang="en-US" sz="1750" dirty="0" err="1">
                  <a:solidFill>
                    <a:srgbClr val="D3C9C5"/>
                  </a:solidFill>
                  <a:latin typeface="Noto Serif HK" pitchFamily="34" charset="0"/>
                  <a:ea typeface="Noto Serif HK" pitchFamily="34" charset="-122"/>
                  <a:cs typeface="Noto Serif HK" pitchFamily="34" charset="-120"/>
                </a:rPr>
                <a:t>podatności</a:t>
              </a:r>
              <a:endParaRPr lang="pl-PL" sz="175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endParaRPr>
            </a:p>
            <a:p>
              <a:pPr marL="0" indent="0" algn="l">
                <a:lnSpc>
                  <a:spcPts val="2850"/>
                </a:lnSpc>
                <a:buNone/>
              </a:pPr>
              <a:endParaRPr lang="pl-PL" sz="175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endParaRPr>
            </a:p>
          </p:txBody>
        </p:sp>
        <p:sp>
          <p:nvSpPr>
            <p:cNvPr id="11" name="Text 9"/>
            <p:cNvSpPr/>
            <p:nvPr/>
          </p:nvSpPr>
          <p:spPr>
            <a:xfrm>
              <a:off x="8441019" y="4561396"/>
              <a:ext cx="9367072" cy="544355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l">
                <a:lnSpc>
                  <a:spcPts val="2850"/>
                </a:lnSpc>
                <a:buNone/>
              </a:pPr>
              <a:r>
                <a:rPr lang="en-US" sz="1750" dirty="0">
                  <a:solidFill>
                    <a:srgbClr val="E2C2B3"/>
                  </a:solidFill>
                  <a:latin typeface="Noto Serif HK" pitchFamily="34" charset="0"/>
                  <a:ea typeface="Noto Serif HK" pitchFamily="34" charset="-122"/>
                  <a:cs typeface="Noto Serif HK" pitchFamily="34" charset="-120"/>
                </a:rPr>
                <a:t>Wadliwe instytucje pozbawiły ją zasobów:</a:t>
              </a:r>
              <a:endParaRPr lang="en-US" sz="1750" dirty="0"/>
            </a:p>
          </p:txBody>
        </p:sp>
        <p:sp>
          <p:nvSpPr>
            <p:cNvPr id="12" name="Text 10"/>
            <p:cNvSpPr/>
            <p:nvPr/>
          </p:nvSpPr>
          <p:spPr>
            <a:xfrm>
              <a:off x="7837047" y="5044090"/>
              <a:ext cx="5060060" cy="544355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algn="ctr">
                <a:lnSpc>
                  <a:spcPts val="2850"/>
                </a:lnSpc>
                <a:buSzPct val="100000"/>
              </a:pPr>
              <a:r>
                <a:rPr lang="en-US" sz="1750" dirty="0">
                  <a:solidFill>
                    <a:srgbClr val="D3C9C5"/>
                  </a:solidFill>
                  <a:latin typeface="Noto Serif HK" pitchFamily="34" charset="0"/>
                  <a:ea typeface="Noto Serif HK" pitchFamily="34" charset="-122"/>
                  <a:cs typeface="Noto Serif HK" pitchFamily="34" charset="-120"/>
                </a:rPr>
                <a:t>Brak zasobów materialnych na terapię</a:t>
              </a:r>
              <a:endParaRPr lang="en-US" sz="1750" dirty="0"/>
            </a:p>
          </p:txBody>
        </p:sp>
        <p:sp>
          <p:nvSpPr>
            <p:cNvPr id="13" name="Text 11"/>
            <p:cNvSpPr/>
            <p:nvPr/>
          </p:nvSpPr>
          <p:spPr>
            <a:xfrm>
              <a:off x="7879057" y="5536967"/>
              <a:ext cx="4976039" cy="544355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algn="ctr">
                <a:lnSpc>
                  <a:spcPts val="2850"/>
                </a:lnSpc>
                <a:buSzPct val="100000"/>
              </a:pPr>
              <a:r>
                <a:rPr lang="en-US" sz="1750" dirty="0">
                  <a:solidFill>
                    <a:srgbClr val="D3C9C5"/>
                  </a:solidFill>
                  <a:latin typeface="Noto Serif HK" pitchFamily="34" charset="0"/>
                  <a:ea typeface="Noto Serif HK" pitchFamily="34" charset="-122"/>
                  <a:cs typeface="Noto Serif HK" pitchFamily="34" charset="-120"/>
                </a:rPr>
                <a:t>Umowa zlecenie bez prawa do płatnego L4</a:t>
              </a:r>
              <a:endParaRPr lang="en-US" sz="1750" dirty="0"/>
            </a:p>
          </p:txBody>
        </p:sp>
        <p:sp>
          <p:nvSpPr>
            <p:cNvPr id="14" name="Text 12"/>
            <p:cNvSpPr/>
            <p:nvPr/>
          </p:nvSpPr>
          <p:spPr>
            <a:xfrm>
              <a:off x="7795036" y="6048879"/>
              <a:ext cx="4942813" cy="544355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algn="ctr">
                <a:lnSpc>
                  <a:spcPts val="2850"/>
                </a:lnSpc>
                <a:buSzPct val="100000"/>
              </a:pPr>
              <a:r>
                <a:rPr lang="en-US" sz="1750" dirty="0">
                  <a:solidFill>
                    <a:srgbClr val="D3C9C5"/>
                  </a:solidFill>
                  <a:latin typeface="Noto Serif HK" pitchFamily="34" charset="0"/>
                  <a:ea typeface="Noto Serif HK" pitchFamily="34" charset="-122"/>
                  <a:cs typeface="Noto Serif HK" pitchFamily="34" charset="-120"/>
                </a:rPr>
                <a:t>Termin do psychiatry za 10 miesięcy</a:t>
              </a:r>
              <a:endParaRPr lang="en-US" sz="1750" dirty="0"/>
            </a:p>
          </p:txBody>
        </p:sp>
        <p:sp>
          <p:nvSpPr>
            <p:cNvPr id="19" name="Strzałka: w dół 18">
              <a:extLst>
                <a:ext uri="{FF2B5EF4-FFF2-40B4-BE49-F238E27FC236}">
                  <a16:creationId xmlns:a16="http://schemas.microsoft.com/office/drawing/2014/main" id="{480869DC-1F64-8C2A-746F-E5112031D1AE}"/>
                </a:ext>
              </a:extLst>
            </p:cNvPr>
            <p:cNvSpPr/>
            <p:nvPr/>
          </p:nvSpPr>
          <p:spPr>
            <a:xfrm>
              <a:off x="9884798" y="3666612"/>
              <a:ext cx="662940" cy="722676"/>
            </a:xfrm>
            <a:prstGeom prst="down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69383" y="372367"/>
            <a:ext cx="14630399" cy="138041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400"/>
              </a:lnSpc>
              <a:buNone/>
            </a:pPr>
            <a:r>
              <a:rPr lang="en-US" sz="4300" b="1" dirty="0">
                <a:solidFill>
                  <a:srgbClr val="F7F1E6"/>
                </a:solidFill>
                <a:ea typeface="Noto Serif HK Bold" pitchFamily="34" charset="-122"/>
                <a:cs typeface="Noto Serif HK Bold" pitchFamily="34" charset="-120"/>
              </a:rPr>
              <a:t>Wyzwania w transformacji systemowej</a:t>
            </a:r>
            <a:endParaRPr lang="en-US" sz="4300" dirty="0">
              <a:solidFill>
                <a:srgbClr val="F7F1E6"/>
              </a:solidFill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8E1E75D3-791A-4363-9A49-CB737ED4F3FA}"/>
              </a:ext>
            </a:extLst>
          </p:cNvPr>
          <p:cNvSpPr/>
          <p:nvPr/>
        </p:nvSpPr>
        <p:spPr>
          <a:xfrm>
            <a:off x="12833873" y="7756264"/>
            <a:ext cx="1796527" cy="398032"/>
          </a:xfrm>
          <a:prstGeom prst="rect">
            <a:avLst/>
          </a:prstGeom>
          <a:solidFill>
            <a:srgbClr val="403234"/>
          </a:solidFill>
          <a:ln>
            <a:solidFill>
              <a:srgbClr val="40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Text 1"/>
          <p:cNvSpPr/>
          <p:nvPr/>
        </p:nvSpPr>
        <p:spPr>
          <a:xfrm>
            <a:off x="7350777" y="2642166"/>
            <a:ext cx="1756561" cy="2363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457200" indent="-457200" algn="l">
              <a:lnSpc>
                <a:spcPts val="2750"/>
              </a:lnSpc>
              <a:buFont typeface="Arial" panose="020B0604020202020204" pitchFamily="34" charset="0"/>
              <a:buChar char="•"/>
            </a:pPr>
            <a:endParaRPr lang="en-US" sz="2800" b="1" dirty="0"/>
          </a:p>
        </p:txBody>
      </p:sp>
      <p:sp>
        <p:nvSpPr>
          <p:cNvPr id="6" name="Text 2"/>
          <p:cNvSpPr/>
          <p:nvPr/>
        </p:nvSpPr>
        <p:spPr>
          <a:xfrm>
            <a:off x="5393080" y="4591146"/>
            <a:ext cx="3786298" cy="2420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endParaRPr lang="en-US" sz="2800" dirty="0"/>
          </a:p>
        </p:txBody>
      </p:sp>
      <p:sp>
        <p:nvSpPr>
          <p:cNvPr id="8" name="Text 3"/>
          <p:cNvSpPr/>
          <p:nvPr/>
        </p:nvSpPr>
        <p:spPr>
          <a:xfrm>
            <a:off x="7350777" y="3493715"/>
            <a:ext cx="1991503" cy="2363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457200" indent="-457200" algn="l">
              <a:lnSpc>
                <a:spcPts val="2700"/>
              </a:lnSpc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11" name="Text 5"/>
          <p:cNvSpPr/>
          <p:nvPr/>
        </p:nvSpPr>
        <p:spPr>
          <a:xfrm>
            <a:off x="7350777" y="4227110"/>
            <a:ext cx="1666724" cy="2363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endParaRPr lang="en-US" sz="2800" dirty="0"/>
          </a:p>
        </p:txBody>
      </p:sp>
      <p:sp>
        <p:nvSpPr>
          <p:cNvPr id="14" name="Text 7"/>
          <p:cNvSpPr/>
          <p:nvPr/>
        </p:nvSpPr>
        <p:spPr>
          <a:xfrm>
            <a:off x="3148404" y="6394729"/>
            <a:ext cx="8965580" cy="7130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endParaRPr lang="en-US" sz="3200" b="1" dirty="0"/>
          </a:p>
        </p:txBody>
      </p:sp>
      <p:sp>
        <p:nvSpPr>
          <p:cNvPr id="15" name="Text 8"/>
          <p:cNvSpPr/>
          <p:nvPr/>
        </p:nvSpPr>
        <p:spPr>
          <a:xfrm>
            <a:off x="5393079" y="7392225"/>
            <a:ext cx="3786298" cy="2420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endParaRPr lang="en-US" sz="2800" dirty="0"/>
          </a:p>
        </p:txBody>
      </p:sp>
      <p:sp>
        <p:nvSpPr>
          <p:cNvPr id="17" name="Text 0">
            <a:extLst>
              <a:ext uri="{FF2B5EF4-FFF2-40B4-BE49-F238E27FC236}">
                <a16:creationId xmlns:a16="http://schemas.microsoft.com/office/drawing/2014/main" id="{A6F1D7A9-3DE2-49CC-BDB2-726AB08F6ECC}"/>
              </a:ext>
            </a:extLst>
          </p:cNvPr>
          <p:cNvSpPr/>
          <p:nvPr/>
        </p:nvSpPr>
        <p:spPr>
          <a:xfrm>
            <a:off x="9342280" y="1558798"/>
            <a:ext cx="6285384" cy="124908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400"/>
              </a:lnSpc>
              <a:buNone/>
            </a:pPr>
            <a:r>
              <a:rPr lang="pl-PL" sz="2800" b="1" dirty="0">
                <a:solidFill>
                  <a:srgbClr val="F7F1E6"/>
                </a:solidFill>
                <a:ea typeface="Noto Serif HK Bold" pitchFamily="34" charset="-122"/>
              </a:rPr>
              <a:t>Wyzwania aplikacyjne</a:t>
            </a:r>
          </a:p>
          <a:p>
            <a:pPr marL="0" indent="0">
              <a:lnSpc>
                <a:spcPts val="5400"/>
              </a:lnSpc>
              <a:buNone/>
            </a:pPr>
            <a:endParaRPr lang="en-US" sz="3200" b="1" dirty="0">
              <a:solidFill>
                <a:srgbClr val="F7F1E6"/>
              </a:solidFill>
            </a:endParaRPr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5B13AAE3-4177-453E-9A93-81AB64A7FC96}"/>
              </a:ext>
            </a:extLst>
          </p:cNvPr>
          <p:cNvSpPr txBox="1"/>
          <p:nvPr/>
        </p:nvSpPr>
        <p:spPr>
          <a:xfrm>
            <a:off x="706394" y="1505868"/>
            <a:ext cx="4313816" cy="720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ts val="5400"/>
              </a:lnSpc>
              <a:buNone/>
            </a:pPr>
            <a:r>
              <a:rPr lang="pl-PL" sz="2800" b="1" dirty="0">
                <a:solidFill>
                  <a:srgbClr val="F7F1E6"/>
                </a:solidFill>
                <a:ea typeface="Noto Serif HK Bold" pitchFamily="34" charset="-122"/>
                <a:cs typeface="Noto Serif HK Bold" pitchFamily="34" charset="-120"/>
              </a:rPr>
              <a:t>Wyzwania teoretyczne</a:t>
            </a:r>
            <a:endParaRPr lang="en-US" sz="2800" dirty="0">
              <a:solidFill>
                <a:srgbClr val="F7F1E6"/>
              </a:solidFill>
            </a:endParaRPr>
          </a:p>
        </p:txBody>
      </p:sp>
      <p:sp>
        <p:nvSpPr>
          <p:cNvPr id="21" name="Text 1">
            <a:extLst>
              <a:ext uri="{FF2B5EF4-FFF2-40B4-BE49-F238E27FC236}">
                <a16:creationId xmlns:a16="http://schemas.microsoft.com/office/drawing/2014/main" id="{750F87CE-751F-479F-82B3-263F54E0A6C5}"/>
              </a:ext>
            </a:extLst>
          </p:cNvPr>
          <p:cNvSpPr/>
          <p:nvPr/>
        </p:nvSpPr>
        <p:spPr>
          <a:xfrm>
            <a:off x="0" y="3537261"/>
            <a:ext cx="1756561" cy="2363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457200" indent="-457200" algn="l">
              <a:lnSpc>
                <a:spcPts val="2750"/>
              </a:lnSpc>
              <a:buFont typeface="Arial" panose="020B0604020202020204" pitchFamily="34" charset="0"/>
              <a:buChar char="•"/>
            </a:pPr>
            <a:endParaRPr lang="en-US" sz="4000" b="1" dirty="0">
              <a:solidFill>
                <a:schemeClr val="bg1"/>
              </a:solidFill>
              <a:latin typeface="Noto Serif HK"/>
            </a:endParaRP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2701BEBF-48AB-4157-B7AE-BFE308CAEFAB}"/>
              </a:ext>
            </a:extLst>
          </p:cNvPr>
          <p:cNvSpPr txBox="1"/>
          <p:nvPr/>
        </p:nvSpPr>
        <p:spPr>
          <a:xfrm>
            <a:off x="240202" y="2565212"/>
            <a:ext cx="6569389" cy="49480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ts val="2700"/>
              </a:lnSpc>
              <a:buFont typeface="Arial" panose="020B0604020202020204" pitchFamily="34" charset="0"/>
              <a:buChar char="•"/>
            </a:pPr>
            <a:r>
              <a:rPr lang="pl-PL" sz="2400" b="1" dirty="0">
                <a:solidFill>
                  <a:srgbClr val="F7F1E6"/>
                </a:solidFill>
                <a:ea typeface="Times New Roman" panose="02020603050405020304" pitchFamily="18" charset="0"/>
              </a:rPr>
              <a:t>P</a:t>
            </a:r>
            <a:r>
              <a:rPr lang="pl-PL" sz="2400" b="1" dirty="0">
                <a:solidFill>
                  <a:srgbClr val="F7F1E6"/>
                </a:solidFill>
                <a:effectLst/>
                <a:ea typeface="Times New Roman" panose="02020603050405020304" pitchFamily="18" charset="0"/>
              </a:rPr>
              <a:t>ogodzenie jej uniwersalnego charakteru z koniecznością uchwycenia partykularnych losów ludzkich</a:t>
            </a:r>
            <a:endParaRPr lang="pl-PL" sz="2400" b="1" dirty="0">
              <a:solidFill>
                <a:srgbClr val="F7F1E6"/>
              </a:solidFill>
              <a:ea typeface="Times New Roman" panose="02020603050405020304" pitchFamily="18" charset="0"/>
            </a:endParaRPr>
          </a:p>
          <a:p>
            <a:pPr marL="457200" indent="-457200">
              <a:lnSpc>
                <a:spcPts val="2700"/>
              </a:lnSpc>
              <a:buFont typeface="Arial" panose="020B0604020202020204" pitchFamily="34" charset="0"/>
              <a:buChar char="•"/>
            </a:pPr>
            <a:endParaRPr lang="pl-PL" sz="2400" b="1" dirty="0">
              <a:solidFill>
                <a:srgbClr val="F7F1E6"/>
              </a:solidFill>
              <a:effectLst/>
              <a:ea typeface="Times New Roman" panose="02020603050405020304" pitchFamily="18" charset="0"/>
            </a:endParaRPr>
          </a:p>
          <a:p>
            <a:pPr marL="457200" indent="-457200">
              <a:lnSpc>
                <a:spcPts val="2700"/>
              </a:lnSpc>
              <a:buFont typeface="Arial" panose="020B0604020202020204" pitchFamily="34" charset="0"/>
              <a:buChar char="•"/>
            </a:pPr>
            <a:r>
              <a:rPr lang="pl-PL" sz="2400" b="1" dirty="0">
                <a:solidFill>
                  <a:srgbClr val="F7F1E6"/>
                </a:solidFill>
                <a:effectLst/>
                <a:ea typeface="Times New Roman" panose="02020603050405020304" pitchFamily="18" charset="0"/>
              </a:rPr>
              <a:t>Uchwycenie dynamicznego, procesualnego charakteru podatności, która zmienia się w cyklu życia</a:t>
            </a:r>
          </a:p>
          <a:p>
            <a:pPr marL="457200" indent="-457200">
              <a:lnSpc>
                <a:spcPts val="2700"/>
              </a:lnSpc>
              <a:buFont typeface="Arial" panose="020B0604020202020204" pitchFamily="34" charset="0"/>
              <a:buChar char="•"/>
            </a:pPr>
            <a:endParaRPr lang="pl-PL" sz="2400" b="1" dirty="0">
              <a:solidFill>
                <a:srgbClr val="F7F1E6"/>
              </a:solidFill>
              <a:effectLst/>
              <a:ea typeface="Times New Roman" panose="02020603050405020304" pitchFamily="18" charset="0"/>
            </a:endParaRPr>
          </a:p>
          <a:p>
            <a:pPr marL="457200" indent="-457200">
              <a:lnSpc>
                <a:spcPts val="2700"/>
              </a:lnSpc>
              <a:buFont typeface="Arial" panose="020B0604020202020204" pitchFamily="34" charset="0"/>
              <a:buChar char="•"/>
            </a:pPr>
            <a:endParaRPr lang="pl-PL" sz="2400" b="1" dirty="0">
              <a:solidFill>
                <a:srgbClr val="F7F1E6"/>
              </a:solidFill>
              <a:ea typeface="Times New Roman" panose="02020603050405020304" pitchFamily="18" charset="0"/>
            </a:endParaRPr>
          </a:p>
          <a:p>
            <a:pPr marL="457200" indent="-457200">
              <a:lnSpc>
                <a:spcPts val="2700"/>
              </a:lnSpc>
              <a:buFont typeface="Arial" panose="020B0604020202020204" pitchFamily="34" charset="0"/>
              <a:buChar char="•"/>
            </a:pPr>
            <a:endParaRPr lang="pl-PL" sz="2400" b="1" dirty="0">
              <a:solidFill>
                <a:srgbClr val="F7F1E6"/>
              </a:solidFill>
              <a:ea typeface="Times New Roman" panose="02020603050405020304" pitchFamily="18" charset="0"/>
            </a:endParaRPr>
          </a:p>
          <a:p>
            <a:pPr algn="ctr">
              <a:lnSpc>
                <a:spcPts val="2700"/>
              </a:lnSpc>
            </a:pPr>
            <a:endParaRPr lang="pl-PL" sz="2400" b="1" dirty="0">
              <a:solidFill>
                <a:srgbClr val="F7F1E6"/>
              </a:solidFill>
              <a:ea typeface="Times New Roman" panose="02020603050405020304" pitchFamily="18" charset="0"/>
            </a:endParaRPr>
          </a:p>
          <a:p>
            <a:pPr algn="ctr">
              <a:lnSpc>
                <a:spcPts val="2700"/>
              </a:lnSpc>
            </a:pPr>
            <a:r>
              <a:rPr lang="pl-PL" sz="2400" b="1" dirty="0">
                <a:solidFill>
                  <a:srgbClr val="F7F1E6"/>
                </a:solidFill>
                <a:ea typeface="Times New Roman" panose="02020603050405020304" pitchFamily="18" charset="0"/>
              </a:rPr>
              <a:t>Konieczność</a:t>
            </a:r>
            <a:r>
              <a:rPr lang="pl-PL" sz="2400" b="1" dirty="0">
                <a:solidFill>
                  <a:srgbClr val="F7F1E6"/>
                </a:solidFill>
                <a:effectLst/>
                <a:ea typeface="Times New Roman" panose="02020603050405020304" pitchFamily="18" charset="0"/>
              </a:rPr>
              <a:t> oceny skuteczności instytucji publicznych nie przez pryzmat liczby beneficjentów, ale ich "</a:t>
            </a:r>
            <a:r>
              <a:rPr lang="pl-PL" sz="2400" b="1" dirty="0" err="1">
                <a:solidFill>
                  <a:srgbClr val="F7F1E6"/>
                </a:solidFill>
                <a:effectLst/>
                <a:ea typeface="Times New Roman" panose="02020603050405020304" pitchFamily="18" charset="0"/>
              </a:rPr>
              <a:t>responsywności</a:t>
            </a:r>
            <a:r>
              <a:rPr lang="pl-PL" sz="2400" b="1" dirty="0">
                <a:solidFill>
                  <a:srgbClr val="F7F1E6"/>
                </a:solidFill>
                <a:effectLst/>
                <a:ea typeface="Times New Roman" panose="02020603050405020304" pitchFamily="18" charset="0"/>
              </a:rPr>
              <a:t>”</a:t>
            </a:r>
          </a:p>
        </p:txBody>
      </p:sp>
      <p:sp>
        <p:nvSpPr>
          <p:cNvPr id="26" name="Strzałka: w dół 25">
            <a:extLst>
              <a:ext uri="{FF2B5EF4-FFF2-40B4-BE49-F238E27FC236}">
                <a16:creationId xmlns:a16="http://schemas.microsoft.com/office/drawing/2014/main" id="{0FEE16F4-F509-40A2-9028-1C448ECA60CB}"/>
              </a:ext>
            </a:extLst>
          </p:cNvPr>
          <p:cNvSpPr/>
          <p:nvPr/>
        </p:nvSpPr>
        <p:spPr>
          <a:xfrm>
            <a:off x="2629872" y="5384128"/>
            <a:ext cx="1037063" cy="689723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solidFill>
              <a:srgbClr val="D3C9C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highlight>
                <a:srgbClr val="C0C0C0"/>
              </a:highlight>
            </a:endParaRP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71E0E32C-680D-408A-8BA3-3BFD6109B3B2}"/>
              </a:ext>
            </a:extLst>
          </p:cNvPr>
          <p:cNvSpPr txBox="1"/>
          <p:nvPr/>
        </p:nvSpPr>
        <p:spPr>
          <a:xfrm>
            <a:off x="9081474" y="2565212"/>
            <a:ext cx="5451023" cy="49398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ts val="2700"/>
              </a:lnSpc>
              <a:buFont typeface="Arial" panose="020B0604020202020204" pitchFamily="34" charset="0"/>
              <a:buChar char="•"/>
            </a:pPr>
            <a:r>
              <a:rPr lang="pl-PL" sz="2400" b="1" dirty="0">
                <a:solidFill>
                  <a:srgbClr val="F7F1E6"/>
                </a:solidFill>
                <a:ea typeface="Times New Roman" panose="02020603050405020304" pitchFamily="18" charset="0"/>
              </a:rPr>
              <a:t>Neoliberalne przekonanie o samowystarczalności jednostki</a:t>
            </a:r>
          </a:p>
          <a:p>
            <a:pPr marL="457200" indent="-457200">
              <a:lnSpc>
                <a:spcPts val="2700"/>
              </a:lnSpc>
              <a:buFont typeface="Arial" panose="020B0604020202020204" pitchFamily="34" charset="0"/>
              <a:buChar char="•"/>
            </a:pPr>
            <a:endParaRPr lang="pl-PL" sz="2400" b="1" dirty="0">
              <a:solidFill>
                <a:srgbClr val="F7F1E6"/>
              </a:solidFill>
              <a:ea typeface="Times New Roman" panose="02020603050405020304" pitchFamily="18" charset="0"/>
            </a:endParaRPr>
          </a:p>
          <a:p>
            <a:pPr marL="457200" indent="-457200">
              <a:lnSpc>
                <a:spcPts val="2700"/>
              </a:lnSpc>
              <a:buFont typeface="Arial" panose="020B0604020202020204" pitchFamily="34" charset="0"/>
              <a:buChar char="•"/>
            </a:pPr>
            <a:endParaRPr lang="pl-PL" sz="2400" b="1" dirty="0">
              <a:solidFill>
                <a:srgbClr val="F7F1E6"/>
              </a:solidFill>
              <a:ea typeface="Times New Roman" panose="02020603050405020304" pitchFamily="18" charset="0"/>
            </a:endParaRPr>
          </a:p>
          <a:p>
            <a:pPr marL="457200" indent="-457200">
              <a:lnSpc>
                <a:spcPts val="2700"/>
              </a:lnSpc>
              <a:buFont typeface="Arial" panose="020B0604020202020204" pitchFamily="34" charset="0"/>
              <a:buChar char="•"/>
            </a:pPr>
            <a:r>
              <a:rPr lang="pl-PL" sz="2400" b="1" dirty="0">
                <a:solidFill>
                  <a:srgbClr val="F7F1E6"/>
                </a:solidFill>
                <a:ea typeface="Times New Roman" panose="02020603050405020304" pitchFamily="18" charset="0"/>
              </a:rPr>
              <a:t>Resortowość instytucji – brak współpracy między opieką zdrowia a pomocą społeczną</a:t>
            </a:r>
          </a:p>
          <a:p>
            <a:pPr marL="457200" indent="-457200">
              <a:lnSpc>
                <a:spcPts val="2700"/>
              </a:lnSpc>
              <a:buFont typeface="Arial" panose="020B0604020202020204" pitchFamily="34" charset="0"/>
              <a:buChar char="•"/>
            </a:pPr>
            <a:endParaRPr lang="pl-PL" sz="2400" b="1" dirty="0">
              <a:solidFill>
                <a:srgbClr val="F7F1E6"/>
              </a:solidFill>
              <a:ea typeface="Times New Roman" panose="02020603050405020304" pitchFamily="18" charset="0"/>
            </a:endParaRPr>
          </a:p>
          <a:p>
            <a:pPr marL="457200" indent="-457200">
              <a:lnSpc>
                <a:spcPts val="2700"/>
              </a:lnSpc>
              <a:buFont typeface="Arial" panose="020B0604020202020204" pitchFamily="34" charset="0"/>
              <a:buChar char="•"/>
            </a:pPr>
            <a:endParaRPr lang="pl-PL" sz="2400" b="1" dirty="0">
              <a:solidFill>
                <a:srgbClr val="F7F1E6"/>
              </a:solidFill>
              <a:ea typeface="Times New Roman" panose="02020603050405020304" pitchFamily="18" charset="0"/>
            </a:endParaRPr>
          </a:p>
          <a:p>
            <a:pPr marL="457200" indent="-457200">
              <a:lnSpc>
                <a:spcPts val="2700"/>
              </a:lnSpc>
              <a:buFont typeface="Arial" panose="020B0604020202020204" pitchFamily="34" charset="0"/>
              <a:buChar char="•"/>
            </a:pPr>
            <a:r>
              <a:rPr lang="pl-PL" sz="2400" b="1" dirty="0">
                <a:solidFill>
                  <a:srgbClr val="F7F1E6"/>
                </a:solidFill>
                <a:ea typeface="Times New Roman" panose="02020603050405020304" pitchFamily="18" charset="0"/>
              </a:rPr>
              <a:t>Logika krótkoterminowych kosztów</a:t>
            </a:r>
          </a:p>
          <a:p>
            <a:pPr marL="457200" indent="-457200">
              <a:lnSpc>
                <a:spcPts val="2700"/>
              </a:lnSpc>
              <a:buFont typeface="Arial" panose="020B0604020202020204" pitchFamily="34" charset="0"/>
              <a:buChar char="•"/>
            </a:pPr>
            <a:endParaRPr lang="pl-PL" sz="2400" b="1" dirty="0">
              <a:solidFill>
                <a:srgbClr val="F7F1E6"/>
              </a:solidFill>
              <a:ea typeface="Times New Roman" panose="02020603050405020304" pitchFamily="18" charset="0"/>
            </a:endParaRPr>
          </a:p>
          <a:p>
            <a:pPr marL="457200" indent="-457200">
              <a:lnSpc>
                <a:spcPts val="2700"/>
              </a:lnSpc>
              <a:buFont typeface="Arial" panose="020B0604020202020204" pitchFamily="34" charset="0"/>
              <a:buChar char="•"/>
            </a:pPr>
            <a:endParaRPr lang="pl-PL" sz="2400" b="1" dirty="0">
              <a:solidFill>
                <a:srgbClr val="F7F1E6"/>
              </a:solidFill>
              <a:ea typeface="Times New Roman" panose="02020603050405020304" pitchFamily="18" charset="0"/>
            </a:endParaRPr>
          </a:p>
          <a:p>
            <a:pPr marL="457200" indent="-457200">
              <a:lnSpc>
                <a:spcPts val="2700"/>
              </a:lnSpc>
              <a:buFont typeface="Arial" panose="020B0604020202020204" pitchFamily="34" charset="0"/>
              <a:buChar char="•"/>
            </a:pPr>
            <a:r>
              <a:rPr lang="pl-PL" sz="2400" b="1" dirty="0">
                <a:solidFill>
                  <a:srgbClr val="F7F1E6"/>
                </a:solidFill>
                <a:ea typeface="Times New Roman" panose="02020603050405020304" pitchFamily="18" charset="0"/>
              </a:rPr>
              <a:t>Stygmatyzacja i upolitycznianie problematyki zdrowia psychicznego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2952975" y="478661"/>
            <a:ext cx="12787739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b="1" dirty="0" err="1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Wnios</a:t>
            </a:r>
            <a:r>
              <a:rPr lang="pl-PL" sz="4450" b="1" dirty="0" err="1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ek</a:t>
            </a:r>
            <a:r>
              <a:rPr lang="pl-PL" sz="445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 - </a:t>
            </a:r>
            <a:r>
              <a:rPr lang="en-US" sz="4450" b="1" dirty="0" err="1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Zmiana</a:t>
            </a:r>
            <a:r>
              <a:rPr lang="en-US" sz="445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 </a:t>
            </a:r>
            <a:r>
              <a:rPr lang="en-US" sz="4450" b="1" dirty="0" err="1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pytania</a:t>
            </a:r>
            <a:r>
              <a:rPr lang="pl-PL" sz="445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 </a:t>
            </a:r>
            <a:r>
              <a:rPr lang="en-US" sz="4450" b="1" dirty="0" err="1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kluczowego</a:t>
            </a:r>
            <a:endParaRPr lang="en-US" sz="4450" dirty="0">
              <a:solidFill>
                <a:srgbClr val="F7F1E6"/>
              </a:solidFill>
            </a:endParaRPr>
          </a:p>
        </p:txBody>
      </p:sp>
      <p:sp>
        <p:nvSpPr>
          <p:cNvPr id="4" name="Text 1"/>
          <p:cNvSpPr/>
          <p:nvPr/>
        </p:nvSpPr>
        <p:spPr>
          <a:xfrm>
            <a:off x="1902500" y="2368442"/>
            <a:ext cx="7216259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2000" dirty="0">
                <a:solidFill>
                  <a:srgbClr val="E2C2B3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Paradygmat indywidualistyczny:</a:t>
            </a:r>
            <a:r>
              <a:rPr lang="en-US" sz="200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 "Kto jest </a:t>
            </a:r>
            <a:r>
              <a:rPr lang="en-US" sz="2000" dirty="0" err="1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podatny</a:t>
            </a:r>
            <a:r>
              <a:rPr lang="en-US" sz="200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 </a:t>
            </a:r>
            <a:r>
              <a:rPr lang="en-US" sz="2000" dirty="0" err="1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na</a:t>
            </a:r>
            <a:r>
              <a:rPr lang="pl-PL" sz="200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 zaburzenia? Kto sobie</a:t>
            </a:r>
            <a:r>
              <a:rPr lang="en-US" sz="200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 radzi?"</a:t>
            </a:r>
            <a:endParaRPr lang="en-US" sz="2000" dirty="0"/>
          </a:p>
        </p:txBody>
      </p:sp>
      <p:sp>
        <p:nvSpPr>
          <p:cNvPr id="5" name="Text 2"/>
          <p:cNvSpPr/>
          <p:nvPr/>
        </p:nvSpPr>
        <p:spPr>
          <a:xfrm>
            <a:off x="1902500" y="3446855"/>
            <a:ext cx="7216259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2000" dirty="0">
                <a:solidFill>
                  <a:srgbClr val="E2C2B3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Teoria podatności:</a:t>
            </a:r>
            <a:r>
              <a:rPr lang="en-US" sz="2000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 "Jakie procesy, instytucje i struktury zawodzą w swojej roli, osłabiając naszą wspólną, uniwersalną odporność psychiczną?"</a:t>
            </a:r>
            <a:endParaRPr lang="en-US" sz="2000" dirty="0"/>
          </a:p>
        </p:txBody>
      </p:sp>
      <p:sp>
        <p:nvSpPr>
          <p:cNvPr id="6" name="Shape 3"/>
          <p:cNvSpPr/>
          <p:nvPr/>
        </p:nvSpPr>
        <p:spPr>
          <a:xfrm>
            <a:off x="1426011" y="2247217"/>
            <a:ext cx="30480" cy="25799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</p:sp>
      <p:sp>
        <p:nvSpPr>
          <p:cNvPr id="7" name="Text 4"/>
          <p:cNvSpPr/>
          <p:nvPr/>
        </p:nvSpPr>
        <p:spPr>
          <a:xfrm>
            <a:off x="30480" y="6510897"/>
            <a:ext cx="14599920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r>
              <a:rPr lang="en-US" sz="2400" b="1" dirty="0">
                <a:solidFill>
                  <a:srgbClr val="D3C9C5"/>
                </a:solidFill>
                <a:latin typeface="Noto Serif HK" pitchFamily="34" charset="0"/>
                <a:ea typeface="Noto Serif HK" pitchFamily="34" charset="-122"/>
                <a:cs typeface="Noto Serif HK" pitchFamily="34" charset="-120"/>
              </a:rPr>
              <a:t>Ta zmiana pytania to nie semantyka – to rewolucja w myśleniu, która prowadzi do zupełnie innego rodzaju rekomendacji i działań systemowych.</a:t>
            </a:r>
            <a:endParaRPr lang="en-US" sz="2400" b="1" dirty="0"/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AFAEF0F8-2A15-4465-8335-0CA49828A1DF}"/>
              </a:ext>
            </a:extLst>
          </p:cNvPr>
          <p:cNvSpPr/>
          <p:nvPr/>
        </p:nvSpPr>
        <p:spPr>
          <a:xfrm>
            <a:off x="12833873" y="7756264"/>
            <a:ext cx="1796527" cy="398032"/>
          </a:xfrm>
          <a:prstGeom prst="rect">
            <a:avLst/>
          </a:prstGeom>
          <a:solidFill>
            <a:srgbClr val="403234"/>
          </a:solidFill>
          <a:ln>
            <a:solidFill>
              <a:srgbClr val="40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-5279572" y="462906"/>
            <a:ext cx="1463040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550"/>
              </a:lnSpc>
              <a:buNone/>
            </a:pPr>
            <a:r>
              <a:rPr lang="pl-PL" sz="6000" b="1" dirty="0">
                <a:solidFill>
                  <a:srgbClr val="F7F1E6"/>
                </a:solidFill>
                <a:latin typeface="Noto Serif HK Bold" pitchFamily="34" charset="0"/>
                <a:ea typeface="Noto Serif HK Bold" pitchFamily="34" charset="-122"/>
                <a:cs typeface="Noto Serif HK Bold" pitchFamily="34" charset="-120"/>
              </a:rPr>
              <a:t>Bibliografia</a:t>
            </a:r>
            <a:endParaRPr lang="en-US" sz="6000" dirty="0">
              <a:solidFill>
                <a:srgbClr val="F7F1E6"/>
              </a:solidFill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13A566F7-8C30-403B-B721-FD82E01BB6BE}"/>
              </a:ext>
            </a:extLst>
          </p:cNvPr>
          <p:cNvSpPr/>
          <p:nvPr/>
        </p:nvSpPr>
        <p:spPr>
          <a:xfrm>
            <a:off x="2546873" y="5962862"/>
            <a:ext cx="1796527" cy="398032"/>
          </a:xfrm>
          <a:prstGeom prst="rect">
            <a:avLst/>
          </a:prstGeom>
          <a:solidFill>
            <a:srgbClr val="403234"/>
          </a:solidFill>
          <a:ln>
            <a:solidFill>
              <a:srgbClr val="40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35" name="Grupa 34">
            <a:extLst>
              <a:ext uri="{FF2B5EF4-FFF2-40B4-BE49-F238E27FC236}">
                <a16:creationId xmlns:a16="http://schemas.microsoft.com/office/drawing/2014/main" id="{1801FA72-79E2-41C8-95AF-90BA837630EE}"/>
              </a:ext>
            </a:extLst>
          </p:cNvPr>
          <p:cNvGrpSpPr/>
          <p:nvPr/>
        </p:nvGrpSpPr>
        <p:grpSpPr>
          <a:xfrm>
            <a:off x="418792" y="1779320"/>
            <a:ext cx="14211608" cy="5060850"/>
            <a:chOff x="-2" y="3778125"/>
            <a:chExt cx="10723945" cy="3536819"/>
          </a:xfrm>
        </p:grpSpPr>
        <p:sp>
          <p:nvSpPr>
            <p:cNvPr id="18" name="pole tekstowe 17">
              <a:extLst>
                <a:ext uri="{FF2B5EF4-FFF2-40B4-BE49-F238E27FC236}">
                  <a16:creationId xmlns:a16="http://schemas.microsoft.com/office/drawing/2014/main" id="{33AE834E-972B-442E-93CC-8DCA59100B3B}"/>
                </a:ext>
              </a:extLst>
            </p:cNvPr>
            <p:cNvSpPr txBox="1"/>
            <p:nvPr/>
          </p:nvSpPr>
          <p:spPr>
            <a:xfrm>
              <a:off x="1" y="3778125"/>
              <a:ext cx="10469301" cy="830997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pl-PL" sz="1600" dirty="0">
                  <a:solidFill>
                    <a:schemeClr val="bg1"/>
                  </a:solidFill>
                  <a:effectLst/>
                </a:rPr>
                <a:t>Kiejna, A., Wojtyniak, B., Moskalewicz, J. (</a:t>
              </a:r>
              <a:r>
                <a:rPr lang="pl-PL" sz="1600" dirty="0" err="1">
                  <a:solidFill>
                    <a:schemeClr val="bg1"/>
                  </a:solidFill>
                  <a:effectLst/>
                </a:rPr>
                <a:t>Eds</a:t>
              </a:r>
              <a:r>
                <a:rPr lang="pl-PL" sz="1600" dirty="0">
                  <a:solidFill>
                    <a:schemeClr val="bg1"/>
                  </a:solidFill>
                  <a:effectLst/>
                </a:rPr>
                <a:t>.), 2012. Kondycja psychiczna mieszkańców Polski: raport z badań “Epidemiologia zaburzeń psychiatrycznych i dostęp do psychiatrycznej opieki zdrowotnej - EZOP Polska.” Instytut Psychiatrii i Neurologii, </a:t>
              </a:r>
              <a:r>
                <a:rPr lang="pl-PL" sz="1600" dirty="0" err="1">
                  <a:solidFill>
                    <a:schemeClr val="bg1"/>
                  </a:solidFill>
                  <a:effectLst/>
                </a:rPr>
                <a:t>Warszawa.a</a:t>
              </a:r>
              <a:endParaRPr lang="pl-PL" sz="1600" dirty="0">
                <a:solidFill>
                  <a:schemeClr val="bg1"/>
                </a:solidFill>
                <a:effectLst/>
              </a:endParaRPr>
            </a:p>
            <a:p>
              <a:pPr marL="342900" indent="-342900" algn="just">
                <a:buFont typeface="Arial" panose="020B0604020202020204" pitchFamily="34" charset="0"/>
                <a:buChar char="•"/>
              </a:pPr>
              <a:endParaRPr lang="pl-PL" sz="1600" dirty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20" name="pole tekstowe 19">
              <a:extLst>
                <a:ext uri="{FF2B5EF4-FFF2-40B4-BE49-F238E27FC236}">
                  <a16:creationId xmlns:a16="http://schemas.microsoft.com/office/drawing/2014/main" id="{DFB5A460-B270-4E23-BA97-B154D2DBC140}"/>
                </a:ext>
              </a:extLst>
            </p:cNvPr>
            <p:cNvSpPr txBox="1"/>
            <p:nvPr/>
          </p:nvSpPr>
          <p:spPr>
            <a:xfrm>
              <a:off x="0" y="4304316"/>
              <a:ext cx="10723943" cy="338554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bg1"/>
                  </a:solidFill>
                  <a:effectLst/>
                </a:rPr>
                <a:t>Fineman, M.A., 2010. The Vulnerable Subject and the Responsive State.</a:t>
              </a:r>
            </a:p>
          </p:txBody>
        </p:sp>
        <p:sp>
          <p:nvSpPr>
            <p:cNvPr id="22" name="pole tekstowe 21">
              <a:extLst>
                <a:ext uri="{FF2B5EF4-FFF2-40B4-BE49-F238E27FC236}">
                  <a16:creationId xmlns:a16="http://schemas.microsoft.com/office/drawing/2014/main" id="{9A9358AF-C1A8-416D-A2AA-79C182F04C2F}"/>
                </a:ext>
              </a:extLst>
            </p:cNvPr>
            <p:cNvSpPr txBox="1"/>
            <p:nvPr/>
          </p:nvSpPr>
          <p:spPr>
            <a:xfrm>
              <a:off x="1" y="4877442"/>
              <a:ext cx="9960014" cy="338554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bg1"/>
                  </a:solidFill>
                  <a:effectLst/>
                </a:rPr>
                <a:t>Fineman, M., 2017. Vulnerability and inevitable inequality. Oslo Law Review 4, 133–149.</a:t>
              </a:r>
            </a:p>
          </p:txBody>
        </p:sp>
        <p:sp>
          <p:nvSpPr>
            <p:cNvPr id="24" name="pole tekstowe 23">
              <a:extLst>
                <a:ext uri="{FF2B5EF4-FFF2-40B4-BE49-F238E27FC236}">
                  <a16:creationId xmlns:a16="http://schemas.microsoft.com/office/drawing/2014/main" id="{72E22F23-3E21-4FD9-B7CF-56DE93EF9936}"/>
                </a:ext>
              </a:extLst>
            </p:cNvPr>
            <p:cNvSpPr txBox="1"/>
            <p:nvPr/>
          </p:nvSpPr>
          <p:spPr>
            <a:xfrm>
              <a:off x="0" y="5201730"/>
              <a:ext cx="10258063" cy="338554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pl-PL" sz="1600" dirty="0">
                  <a:solidFill>
                    <a:schemeClr val="bg1"/>
                  </a:solidFill>
                  <a:effectLst/>
                </a:rPr>
                <a:t>Gilson, E., 2011. </a:t>
              </a:r>
              <a:r>
                <a:rPr lang="pl-PL" sz="1600" dirty="0" err="1">
                  <a:solidFill>
                    <a:schemeClr val="bg1"/>
                  </a:solidFill>
                  <a:effectLst/>
                </a:rPr>
                <a:t>Vulnerability</a:t>
              </a:r>
              <a:r>
                <a:rPr lang="pl-PL" sz="1600" dirty="0">
                  <a:solidFill>
                    <a:schemeClr val="bg1"/>
                  </a:solidFill>
                  <a:effectLst/>
                </a:rPr>
                <a:t>, </a:t>
              </a:r>
              <a:r>
                <a:rPr lang="pl-PL" sz="1600" dirty="0" err="1">
                  <a:solidFill>
                    <a:schemeClr val="bg1"/>
                  </a:solidFill>
                  <a:effectLst/>
                </a:rPr>
                <a:t>ignorance</a:t>
              </a:r>
              <a:r>
                <a:rPr lang="pl-PL" sz="1600" dirty="0">
                  <a:solidFill>
                    <a:schemeClr val="bg1"/>
                  </a:solidFill>
                  <a:effectLst/>
                </a:rPr>
                <a:t>, and </a:t>
              </a:r>
              <a:r>
                <a:rPr lang="pl-PL" sz="1600" dirty="0" err="1">
                  <a:solidFill>
                    <a:schemeClr val="bg1"/>
                  </a:solidFill>
                  <a:effectLst/>
                </a:rPr>
                <a:t>oppression</a:t>
              </a:r>
              <a:r>
                <a:rPr lang="pl-PL" sz="1600" dirty="0">
                  <a:solidFill>
                    <a:schemeClr val="bg1"/>
                  </a:solidFill>
                  <a:effectLst/>
                </a:rPr>
                <a:t>. Hypatia 26, 308–332.</a:t>
              </a:r>
            </a:p>
          </p:txBody>
        </p:sp>
        <p:sp>
          <p:nvSpPr>
            <p:cNvPr id="26" name="pole tekstowe 25">
              <a:extLst>
                <a:ext uri="{FF2B5EF4-FFF2-40B4-BE49-F238E27FC236}">
                  <a16:creationId xmlns:a16="http://schemas.microsoft.com/office/drawing/2014/main" id="{9CADC6E4-6B9E-453B-9761-0D8F9C37F804}"/>
                </a:ext>
              </a:extLst>
            </p:cNvPr>
            <p:cNvSpPr txBox="1"/>
            <p:nvPr/>
          </p:nvSpPr>
          <p:spPr>
            <a:xfrm>
              <a:off x="0" y="5531096"/>
              <a:ext cx="10258063" cy="338554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bg1"/>
                  </a:solidFill>
                  <a:effectLst/>
                </a:rPr>
                <a:t>Gibb, C., 2018. A critical analysis of vulnerability. International journal of disaster risk reduction 28, 327–334.</a:t>
              </a:r>
            </a:p>
          </p:txBody>
        </p:sp>
        <p:sp>
          <p:nvSpPr>
            <p:cNvPr id="28" name="pole tekstowe 27">
              <a:extLst>
                <a:ext uri="{FF2B5EF4-FFF2-40B4-BE49-F238E27FC236}">
                  <a16:creationId xmlns:a16="http://schemas.microsoft.com/office/drawing/2014/main" id="{B617EBCF-2307-4B3E-9A4F-6BDFB9E2001C}"/>
                </a:ext>
              </a:extLst>
            </p:cNvPr>
            <p:cNvSpPr txBox="1"/>
            <p:nvPr/>
          </p:nvSpPr>
          <p:spPr>
            <a:xfrm>
              <a:off x="-2" y="4564855"/>
              <a:ext cx="10469301" cy="338554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bg1"/>
                  </a:solidFill>
                  <a:effectLst/>
                </a:rPr>
                <a:t>Fineman, M.A., 2020. Beyond Equality and Discrimination. SMU L. Rev. F. 73, 51–62. https://doi.org/10.25172/slrf.73.1.7</a:t>
              </a:r>
            </a:p>
          </p:txBody>
        </p:sp>
        <p:sp>
          <p:nvSpPr>
            <p:cNvPr id="30" name="pole tekstowe 29">
              <a:extLst>
                <a:ext uri="{FF2B5EF4-FFF2-40B4-BE49-F238E27FC236}">
                  <a16:creationId xmlns:a16="http://schemas.microsoft.com/office/drawing/2014/main" id="{EC5F66F2-4019-4DC4-8AA2-B2FB111E3F9F}"/>
                </a:ext>
              </a:extLst>
            </p:cNvPr>
            <p:cNvSpPr txBox="1"/>
            <p:nvPr/>
          </p:nvSpPr>
          <p:spPr>
            <a:xfrm>
              <a:off x="-2" y="5850307"/>
              <a:ext cx="10258063" cy="338554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pl-PL" sz="1600" dirty="0">
                  <a:solidFill>
                    <a:schemeClr val="bg1"/>
                  </a:solidFill>
                  <a:effectLst/>
                </a:rPr>
                <a:t>Karwacki, A., Kaźmierczak, T., 2020. ZARZĄDZANIE USŁUGAMI W CENTRUM USŁUG SPOŁECZNYCH. Kancelaria Prezydenta Rzeczypospolitej Polskiej.</a:t>
              </a:r>
            </a:p>
          </p:txBody>
        </p:sp>
        <p:sp>
          <p:nvSpPr>
            <p:cNvPr id="32" name="pole tekstowe 31">
              <a:extLst>
                <a:ext uri="{FF2B5EF4-FFF2-40B4-BE49-F238E27FC236}">
                  <a16:creationId xmlns:a16="http://schemas.microsoft.com/office/drawing/2014/main" id="{70CDB631-9617-4057-A870-50F6519A4EF6}"/>
                </a:ext>
              </a:extLst>
            </p:cNvPr>
            <p:cNvSpPr txBox="1"/>
            <p:nvPr/>
          </p:nvSpPr>
          <p:spPr>
            <a:xfrm>
              <a:off x="0" y="6193242"/>
              <a:ext cx="9960015" cy="338554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pl-PL" sz="1600" dirty="0">
                  <a:solidFill>
                    <a:schemeClr val="bg1"/>
                  </a:solidFill>
                  <a:effectLst/>
                </a:rPr>
                <a:t>Rymsza, M., 2020. DLACZEGO CENTRUM USŁUG SPOŁECZNYCH? Kancelaria Prezydenta Rzeczypospolitej Polskiej.</a:t>
              </a:r>
            </a:p>
          </p:txBody>
        </p:sp>
        <p:sp>
          <p:nvSpPr>
            <p:cNvPr id="34" name="pole tekstowe 33">
              <a:extLst>
                <a:ext uri="{FF2B5EF4-FFF2-40B4-BE49-F238E27FC236}">
                  <a16:creationId xmlns:a16="http://schemas.microsoft.com/office/drawing/2014/main" id="{AA9C22D5-3AB9-43C1-8DC2-DAA4AAB607FE}"/>
                </a:ext>
              </a:extLst>
            </p:cNvPr>
            <p:cNvSpPr txBox="1"/>
            <p:nvPr/>
          </p:nvSpPr>
          <p:spPr>
            <a:xfrm>
              <a:off x="0" y="6562121"/>
              <a:ext cx="9960014" cy="752823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pl-PL" sz="1600" dirty="0">
                  <a:solidFill>
                    <a:schemeClr val="bg1"/>
                  </a:solidFill>
                  <a:effectLst/>
                </a:rPr>
                <a:t>Wyniki badania – Badanie EZOP II, URL https://ezop.edu.pl/wyniki-badania/ (dostęp </a:t>
              </a:r>
              <a:r>
                <a:rPr lang="pl-PL" sz="1600" dirty="0">
                  <a:solidFill>
                    <a:schemeClr val="bg1"/>
                  </a:solidFill>
                </a:rPr>
                <a:t>11</a:t>
              </a:r>
              <a:r>
                <a:rPr lang="pl-PL" sz="1600" dirty="0">
                  <a:solidFill>
                    <a:schemeClr val="bg1"/>
                  </a:solidFill>
                  <a:effectLst/>
                </a:rPr>
                <a:t>.09.2025).</a:t>
              </a:r>
            </a:p>
            <a:p>
              <a:pPr marL="342900" indent="-342900" algn="just">
                <a:buFont typeface="Arial" panose="020B0604020202020204" pitchFamily="34" charset="0"/>
                <a:buChar char="•"/>
              </a:pPr>
              <a:endParaRPr lang="pl-PL" sz="1600" dirty="0">
                <a:solidFill>
                  <a:schemeClr val="bg1"/>
                </a:solidFill>
                <a:effectLst/>
              </a:endParaRPr>
            </a:p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pl-PL" sz="1600" dirty="0">
                  <a:solidFill>
                    <a:schemeClr val="bg1"/>
                  </a:solidFill>
                  <a:effectLst/>
                </a:rPr>
                <a:t>Karwacki, A., &amp; </a:t>
              </a:r>
              <a:r>
                <a:rPr lang="pl-PL" sz="1600" dirty="0" err="1">
                  <a:solidFill>
                    <a:schemeClr val="bg1"/>
                  </a:solidFill>
                  <a:effectLst/>
                </a:rPr>
                <a:t>Volterrani</a:t>
              </a:r>
              <a:r>
                <a:rPr lang="pl-PL" sz="1600" dirty="0">
                  <a:solidFill>
                    <a:schemeClr val="bg1"/>
                  </a:solidFill>
                  <a:effectLst/>
                </a:rPr>
                <a:t>, A. (2025). Universal </a:t>
              </a:r>
              <a:r>
                <a:rPr lang="pl-PL" sz="1600" dirty="0" err="1">
                  <a:solidFill>
                    <a:schemeClr val="bg1"/>
                  </a:solidFill>
                  <a:effectLst/>
                </a:rPr>
                <a:t>Vulnerability</a:t>
              </a:r>
              <a:r>
                <a:rPr lang="pl-PL" sz="1600" dirty="0">
                  <a:solidFill>
                    <a:schemeClr val="bg1"/>
                  </a:solidFill>
                  <a:effectLst/>
                </a:rPr>
                <a:t> as the </a:t>
              </a:r>
              <a:r>
                <a:rPr lang="pl-PL" sz="1600" dirty="0" err="1">
                  <a:solidFill>
                    <a:schemeClr val="bg1"/>
                  </a:solidFill>
                  <a:effectLst/>
                </a:rPr>
                <a:t>Basis</a:t>
              </a:r>
              <a:r>
                <a:rPr lang="pl-PL" sz="1600" dirty="0">
                  <a:solidFill>
                    <a:schemeClr val="bg1"/>
                  </a:solidFill>
                  <a:effectLst/>
                </a:rPr>
                <a:t> for the </a:t>
              </a:r>
              <a:r>
                <a:rPr lang="pl-PL" sz="1600" dirty="0" err="1">
                  <a:solidFill>
                    <a:schemeClr val="bg1"/>
                  </a:solidFill>
                  <a:effectLst/>
                </a:rPr>
                <a:t>Narrative</a:t>
              </a:r>
              <a:r>
                <a:rPr lang="pl-PL" sz="160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pl-PL" sz="1600" dirty="0" err="1">
                  <a:solidFill>
                    <a:schemeClr val="bg1"/>
                  </a:solidFill>
                  <a:effectLst/>
                </a:rPr>
                <a:t>Underpinning</a:t>
              </a:r>
              <a:r>
                <a:rPr lang="pl-PL" sz="160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pl-PL" sz="1600" dirty="0" err="1">
                  <a:solidFill>
                    <a:schemeClr val="bg1"/>
                  </a:solidFill>
                  <a:effectLst/>
                </a:rPr>
                <a:t>Contemporary</a:t>
              </a:r>
              <a:r>
                <a:rPr lang="pl-PL" sz="160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pl-PL" sz="1600" dirty="0" err="1">
                  <a:solidFill>
                    <a:schemeClr val="bg1"/>
                  </a:solidFill>
                  <a:effectLst/>
                </a:rPr>
                <a:t>Social</a:t>
              </a:r>
              <a:r>
                <a:rPr lang="pl-PL" sz="1600" dirty="0">
                  <a:solidFill>
                    <a:schemeClr val="bg1"/>
                  </a:solidFill>
                  <a:effectLst/>
                </a:rPr>
                <a:t> Policy: </a:t>
              </a:r>
              <a:r>
                <a:rPr lang="pl-PL" sz="1600" dirty="0" err="1">
                  <a:solidFill>
                    <a:schemeClr val="bg1"/>
                  </a:solidFill>
                  <a:effectLst/>
                </a:rPr>
                <a:t>Individual</a:t>
              </a:r>
              <a:r>
                <a:rPr lang="pl-PL" sz="160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pl-PL" sz="1600" dirty="0" err="1">
                  <a:solidFill>
                    <a:schemeClr val="bg1"/>
                  </a:solidFill>
                  <a:effectLst/>
                </a:rPr>
                <a:t>Fragility</a:t>
              </a:r>
              <a:r>
                <a:rPr lang="pl-PL" sz="1600" dirty="0">
                  <a:solidFill>
                    <a:schemeClr val="bg1"/>
                  </a:solidFill>
                  <a:effectLst/>
                </a:rPr>
                <a:t>, the </a:t>
              </a:r>
              <a:r>
                <a:rPr lang="pl-PL" sz="1600" dirty="0" err="1">
                  <a:solidFill>
                    <a:schemeClr val="bg1"/>
                  </a:solidFill>
                  <a:effectLst/>
                </a:rPr>
                <a:t>Responsive</a:t>
              </a:r>
              <a:r>
                <a:rPr lang="pl-PL" sz="160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pl-PL" sz="1600" dirty="0" err="1">
                  <a:solidFill>
                    <a:schemeClr val="bg1"/>
                  </a:solidFill>
                  <a:effectLst/>
                </a:rPr>
                <a:t>State</a:t>
              </a:r>
              <a:r>
                <a:rPr lang="pl-PL" sz="1600" dirty="0">
                  <a:solidFill>
                    <a:schemeClr val="bg1"/>
                  </a:solidFill>
                  <a:effectLst/>
                </a:rPr>
                <a:t>, and the Comprehensive </a:t>
              </a:r>
              <a:r>
                <a:rPr lang="pl-PL" sz="1600" dirty="0" err="1">
                  <a:solidFill>
                    <a:schemeClr val="bg1"/>
                  </a:solidFill>
                  <a:effectLst/>
                </a:rPr>
                <a:t>Diagnosis</a:t>
              </a:r>
              <a:r>
                <a:rPr lang="pl-PL" sz="1600" dirty="0">
                  <a:solidFill>
                    <a:schemeClr val="bg1"/>
                  </a:solidFill>
                  <a:effectLst/>
                </a:rPr>
                <a:t> Model. Kultura i Społeczeństwo, 69(2), 11-30.</a:t>
              </a:r>
            </a:p>
          </p:txBody>
        </p:sp>
      </p:grpSp>
      <p:sp>
        <p:nvSpPr>
          <p:cNvPr id="3" name="Prostokąt 2">
            <a:extLst>
              <a:ext uri="{FF2B5EF4-FFF2-40B4-BE49-F238E27FC236}">
                <a16:creationId xmlns:a16="http://schemas.microsoft.com/office/drawing/2014/main" id="{FDB3035A-241C-401F-BF0D-B895B4B000B6}"/>
              </a:ext>
            </a:extLst>
          </p:cNvPr>
          <p:cNvSpPr/>
          <p:nvPr/>
        </p:nvSpPr>
        <p:spPr>
          <a:xfrm>
            <a:off x="12768146" y="7766694"/>
            <a:ext cx="1862254" cy="373696"/>
          </a:xfrm>
          <a:prstGeom prst="rect">
            <a:avLst/>
          </a:prstGeom>
          <a:solidFill>
            <a:srgbClr val="403234"/>
          </a:solidFill>
          <a:ln>
            <a:solidFill>
              <a:srgbClr val="40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7880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</TotalTime>
  <Words>894</Words>
  <Application>Microsoft Office PowerPoint</Application>
  <PresentationFormat>Niestandardowy</PresentationFormat>
  <Paragraphs>114</Paragraphs>
  <Slides>10</Slides>
  <Notes>10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5" baseType="lpstr">
      <vt:lpstr>Arial</vt:lpstr>
      <vt:lpstr>Calibri</vt:lpstr>
      <vt:lpstr>Noto Serif HK</vt:lpstr>
      <vt:lpstr>Noto Serif HK Bold</vt:lpstr>
      <vt:lpstr>Office Theme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subject/>
  <dc:creator/>
  <cp:lastModifiedBy>szalkowski@o365.doktorant.umk.pl</cp:lastModifiedBy>
  <cp:revision>31</cp:revision>
  <dcterms:created xsi:type="dcterms:W3CDTF">2025-09-04T13:16:14Z</dcterms:created>
  <dcterms:modified xsi:type="dcterms:W3CDTF">2025-09-19T05:40:36Z</dcterms:modified>
</cp:coreProperties>
</file>