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Gill Sans Display Ultra-Bold" panose="020B0604020202020204" charset="0"/>
      <p:regular r:id="rId14"/>
    </p:embeddedFont>
    <p:embeddedFont>
      <p:font typeface="Helios Extende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76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49147" y="1292517"/>
            <a:ext cx="9696912" cy="9551458"/>
          </a:xfrm>
          <a:custGeom>
            <a:avLst/>
            <a:gdLst/>
            <a:ahLst/>
            <a:cxnLst/>
            <a:rect l="l" t="t" r="r" b="b"/>
            <a:pathLst>
              <a:path w="9696912" h="9551458">
                <a:moveTo>
                  <a:pt x="0" y="0"/>
                </a:moveTo>
                <a:lnTo>
                  <a:pt x="9696912" y="0"/>
                </a:lnTo>
                <a:lnTo>
                  <a:pt x="9696912" y="9551459"/>
                </a:lnTo>
                <a:lnTo>
                  <a:pt x="0" y="955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438" y="7943295"/>
            <a:ext cx="1521115" cy="1637878"/>
          </a:xfrm>
          <a:custGeom>
            <a:avLst/>
            <a:gdLst/>
            <a:ahLst/>
            <a:cxnLst/>
            <a:rect l="l" t="t" r="r" b="b"/>
            <a:pathLst>
              <a:path w="1521115" h="1637878">
                <a:moveTo>
                  <a:pt x="0" y="0"/>
                </a:moveTo>
                <a:lnTo>
                  <a:pt x="1521115" y="0"/>
                </a:lnTo>
                <a:lnTo>
                  <a:pt x="1521115" y="1637878"/>
                </a:lnTo>
                <a:lnTo>
                  <a:pt x="0" y="163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4306" y="2345790"/>
            <a:ext cx="8677766" cy="4695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9"/>
              </a:lnSpc>
            </a:pPr>
            <a:r>
              <a:rPr lang="en-US" sz="5336">
                <a:solidFill>
                  <a:srgbClr val="ED71BD"/>
                </a:solidFill>
                <a:latin typeface="Gill Sans Display Ultra-Bold"/>
              </a:rPr>
              <a:t>Global Consulting Agencies’ Scandals as a Display of a Failure of Contemporary Narratives about Capitalism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4306" y="322157"/>
            <a:ext cx="7597581" cy="184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3463">
                <a:solidFill>
                  <a:srgbClr val="F2DFD7"/>
                </a:solidFill>
                <a:latin typeface="Helios Extended"/>
              </a:rPr>
              <a:t>Oskar Lubiński </a:t>
            </a:r>
          </a:p>
          <a:p>
            <a:pPr algn="l">
              <a:lnSpc>
                <a:spcPts val="4849"/>
              </a:lnSpc>
            </a:pPr>
            <a:r>
              <a:rPr lang="en-US" sz="3463">
                <a:solidFill>
                  <a:srgbClr val="F2DFD7"/>
                </a:solidFill>
                <a:latin typeface="Helios Extended"/>
              </a:rPr>
              <a:t>Sociology Master degree II Year</a:t>
            </a:r>
          </a:p>
          <a:p>
            <a:pPr algn="l">
              <a:lnSpc>
                <a:spcPts val="4849"/>
              </a:lnSpc>
            </a:pPr>
            <a:r>
              <a:rPr lang="en-US" sz="3463">
                <a:solidFill>
                  <a:srgbClr val="F2DFD7"/>
                </a:solidFill>
                <a:latin typeface="Helios Extende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8201" y="8473945"/>
            <a:ext cx="8920837" cy="50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2DFD7"/>
                </a:solidFill>
                <a:latin typeface="Helios Extended"/>
              </a:rPr>
              <a:t>Nicolaus Copernicus University in Toruń (UMK)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8729" y="1274709"/>
            <a:ext cx="1147127" cy="11471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8729" y="2799254"/>
            <a:ext cx="1147127" cy="11471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38729" y="4323799"/>
            <a:ext cx="1147127" cy="114712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5362" y="389845"/>
            <a:ext cx="5874284" cy="479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22"/>
              </a:lnSpc>
            </a:pPr>
            <a:r>
              <a:rPr lang="en-US" sz="6002">
                <a:solidFill>
                  <a:srgbClr val="ED71BD"/>
                </a:solidFill>
                <a:latin typeface="Gill Sans Display Ultra-Bold"/>
              </a:rPr>
              <a:t>What contributes to contemporary systems’ failure? (Summary)</a:t>
            </a:r>
          </a:p>
        </p:txBody>
      </p:sp>
      <p:sp>
        <p:nvSpPr>
          <p:cNvPr id="12" name="Freeform 12"/>
          <p:cNvSpPr/>
          <p:nvPr/>
        </p:nvSpPr>
        <p:spPr>
          <a:xfrm rot="1658162">
            <a:off x="1348012" y="5802242"/>
            <a:ext cx="2851702" cy="2078177"/>
          </a:xfrm>
          <a:custGeom>
            <a:avLst/>
            <a:gdLst/>
            <a:ahLst/>
            <a:cxnLst/>
            <a:rect l="l" t="t" r="r" b="b"/>
            <a:pathLst>
              <a:path w="2851702" h="2078177">
                <a:moveTo>
                  <a:pt x="0" y="0"/>
                </a:moveTo>
                <a:lnTo>
                  <a:pt x="2851702" y="0"/>
                </a:lnTo>
                <a:lnTo>
                  <a:pt x="2851702" y="2078178"/>
                </a:lnTo>
                <a:lnTo>
                  <a:pt x="0" y="207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66135" y="4437726"/>
            <a:ext cx="3497814" cy="5122656"/>
          </a:xfrm>
          <a:custGeom>
            <a:avLst/>
            <a:gdLst/>
            <a:ahLst/>
            <a:cxnLst/>
            <a:rect l="l" t="t" r="r" b="b"/>
            <a:pathLst>
              <a:path w="3497814" h="5122656">
                <a:moveTo>
                  <a:pt x="0" y="0"/>
                </a:moveTo>
                <a:lnTo>
                  <a:pt x="3497814" y="0"/>
                </a:lnTo>
                <a:lnTo>
                  <a:pt x="3497814" y="5122656"/>
                </a:lnTo>
                <a:lnTo>
                  <a:pt x="0" y="512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61653" y="1366626"/>
            <a:ext cx="48338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D71BD"/>
                </a:solidFill>
                <a:latin typeface="Gill Sans Display Ultra-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3078" y="2887360"/>
            <a:ext cx="48338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D71BD"/>
                </a:solidFill>
                <a:latin typeface="Gill Sans Display Ultra-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71178" y="4421430"/>
            <a:ext cx="48338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D71BD"/>
                </a:solidFill>
                <a:latin typeface="Gill Sans Display Ultra-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62040" y="4107015"/>
            <a:ext cx="6130800" cy="180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D71BD"/>
                </a:solidFill>
                <a:latin typeface="Helios Extended"/>
              </a:rPr>
              <a:t>Weakening goverments and public institutions sovereignty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57306" y="1254617"/>
            <a:ext cx="8668321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D71BD"/>
                </a:solidFill>
                <a:latin typeface="Helios Extended"/>
              </a:rPr>
              <a:t>Contribution to global Core-Peripheries assymetries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57306" y="2380778"/>
            <a:ext cx="8160103" cy="180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/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D71BD"/>
                </a:solidFill>
                <a:latin typeface="Helios Extended"/>
              </a:rPr>
              <a:t>Reproduction of global inequalities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ED71BD"/>
              </a:solidFill>
              <a:latin typeface="Helios Extende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62040" y="6088691"/>
            <a:ext cx="5891566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D71BD"/>
                </a:solidFill>
                <a:latin typeface="Helios Extended"/>
              </a:rPr>
              <a:t>Erosion of Public Trust in Experts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538729" y="5851927"/>
            <a:ext cx="1147127" cy="114712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08702" y="6007184"/>
            <a:ext cx="483382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D71BD"/>
                </a:solidFill>
                <a:latin typeface="Gill Sans Display Ultra-Bold"/>
              </a:rPr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42514" y="2710245"/>
            <a:ext cx="5219571" cy="5219571"/>
          </a:xfrm>
          <a:custGeom>
            <a:avLst/>
            <a:gdLst/>
            <a:ahLst/>
            <a:cxnLst/>
            <a:rect l="l" t="t" r="r" b="b"/>
            <a:pathLst>
              <a:path w="5219571" h="5219571">
                <a:moveTo>
                  <a:pt x="0" y="0"/>
                </a:moveTo>
                <a:lnTo>
                  <a:pt x="5219571" y="0"/>
                </a:lnTo>
                <a:lnTo>
                  <a:pt x="5219571" y="5219571"/>
                </a:lnTo>
                <a:lnTo>
                  <a:pt x="0" y="5219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62401" y="809625"/>
            <a:ext cx="7947896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ED71BD"/>
                </a:solidFill>
                <a:latin typeface="Gill Sans Display Ultra-Bold"/>
              </a:rPr>
              <a:t>Q&amp;A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38762" y="8667750"/>
            <a:ext cx="6569813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2DFD7"/>
                </a:solidFill>
                <a:latin typeface="Helios Extended"/>
              </a:rPr>
              <a:t>Oskar Lubiński: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2DFD7"/>
                </a:solidFill>
                <a:latin typeface="Helios Extended"/>
              </a:rPr>
              <a:t>email: oskarshadow00@gmail.com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88075" y="752475"/>
            <a:ext cx="5511849" cy="1336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ED71BD"/>
                </a:solidFill>
                <a:latin typeface="Gill Sans Display Ultra-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4075" y="2184831"/>
            <a:ext cx="14959851" cy="732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latin typeface="Helios Extended"/>
              </a:rPr>
              <a:t>How McKinsey steers the Munich Security Conference. (2023, February 17). POLITICO. https://www.politico.eu/article/mckinsey-steers-munich-security-conference-german-government-mcleyen-berlin-von-der-leyen-suder-wolfgang-ischinger-joe-biden-nato/</a:t>
            </a:r>
          </a:p>
          <a:p>
            <a:pPr algn="just">
              <a:lnSpc>
                <a:spcPts val="3603"/>
              </a:lnSpc>
            </a:pPr>
            <a:endParaRPr lang="en-US" sz="2402">
              <a:solidFill>
                <a:srgbClr val="ED71BD"/>
              </a:solidFill>
              <a:latin typeface="Helios Extended"/>
            </a:endParaRP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latin typeface="Helios Extended"/>
                <a:cs typeface="Helios Extended"/>
              </a:rPr>
              <a:t>‌Mazzucato, M., &amp; Collington, R. (2023). The Big Con. Penguin.</a:t>
            </a:r>
          </a:p>
          <a:p>
            <a:pPr algn="just">
              <a:lnSpc>
                <a:spcPts val="3603"/>
              </a:lnSpc>
            </a:pPr>
            <a:endParaRPr lang="en-US" sz="2402">
              <a:solidFill>
                <a:srgbClr val="ED71BD"/>
              </a:solidFill>
              <a:latin typeface="Helios Extended"/>
              <a:cs typeface="Helios Extended"/>
            </a:endParaRP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latin typeface="Helios Extended"/>
              </a:rPr>
              <a:t>Mica, A., Pawlak, M., Horolets, A., &amp; Kubicki, P. (2023). FAIL! Are We Headed towards Critical Failure Studies? Routledge EBooks, 3–22. https://doi.org/10.4324/9780429355950-2</a:t>
            </a: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cs typeface="Helios Extended"/>
              </a:rPr>
              <a:t>‌</a:t>
            </a: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latin typeface="Helios Extended"/>
              </a:rPr>
              <a:t>Strange, S. (1996). The Retreat of the State. https://doi.org/10.1017/cbo9780511559143</a:t>
            </a:r>
          </a:p>
          <a:p>
            <a:pPr algn="just">
              <a:lnSpc>
                <a:spcPts val="3603"/>
              </a:lnSpc>
            </a:pPr>
            <a:endParaRPr lang="en-US" sz="2402">
              <a:solidFill>
                <a:srgbClr val="ED71BD"/>
              </a:solidFill>
              <a:latin typeface="Helios Extended"/>
            </a:endParaRP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latin typeface="Helios Extended"/>
              </a:rPr>
              <a:t>Szalacha-Jarmużek, J. (2013). Instrumentarium globalnego panowania. Zysk i S-ka.</a:t>
            </a:r>
          </a:p>
          <a:p>
            <a:pPr algn="just">
              <a:lnSpc>
                <a:spcPts val="3603"/>
              </a:lnSpc>
            </a:pPr>
            <a:r>
              <a:rPr lang="en-US" sz="2402">
                <a:solidFill>
                  <a:srgbClr val="ED71BD"/>
                </a:solidFill>
                <a:cs typeface="Helios Extended"/>
              </a:rPr>
              <a:t>‌</a:t>
            </a:r>
          </a:p>
          <a:p>
            <a:pPr algn="just">
              <a:lnSpc>
                <a:spcPts val="3603"/>
              </a:lnSpc>
              <a:spcBef>
                <a:spcPct val="0"/>
              </a:spcBef>
            </a:pPr>
            <a:r>
              <a:rPr lang="en-US" sz="2402">
                <a:solidFill>
                  <a:srgbClr val="ED71BD"/>
                </a:solidFill>
                <a:latin typeface="Helios Extended"/>
              </a:rPr>
              <a:t>Von der Leyen admits “mistakes” in contracting scandal but stands her ground. (2020, February 13). POLITICO. https://www.politico.eu/article/von-der-leyen-admits-mistakes-in-contracting-scandal-but-stands-her-ground/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8407" y="-1414344"/>
            <a:ext cx="13508304" cy="135083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ED71B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945006"/>
            <a:ext cx="6885080" cy="131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6"/>
              </a:lnSpc>
            </a:pPr>
            <a:r>
              <a:rPr lang="en-US" sz="7900">
                <a:solidFill>
                  <a:srgbClr val="ED71BD"/>
                </a:solidFill>
                <a:latin typeface="Gill Sans Display Ultra-Bold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68884" y="1878331"/>
            <a:ext cx="7309939" cy="457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0"/>
              </a:lnSpc>
            </a:pPr>
            <a:r>
              <a:rPr lang="en-US" sz="3000">
                <a:solidFill>
                  <a:srgbClr val="C4F4E7"/>
                </a:solidFill>
                <a:latin typeface="Helios Extended"/>
              </a:rPr>
              <a:t>What is the subject of todays’ presentation</a:t>
            </a:r>
          </a:p>
          <a:p>
            <a:pPr algn="l">
              <a:lnSpc>
                <a:spcPts val="5190"/>
              </a:lnSpc>
            </a:pPr>
            <a:endParaRPr lang="en-US" sz="3000">
              <a:solidFill>
                <a:srgbClr val="C4F4E7"/>
              </a:solidFill>
              <a:latin typeface="Helios Extended"/>
            </a:endParaRPr>
          </a:p>
          <a:p>
            <a:pPr marL="647702" lvl="1" indent="-323851" algn="l">
              <a:lnSpc>
                <a:spcPts val="5190"/>
              </a:lnSpc>
              <a:buFont typeface="Arial"/>
              <a:buChar char="•"/>
            </a:pPr>
            <a:r>
              <a:rPr lang="en-US" sz="3000">
                <a:solidFill>
                  <a:srgbClr val="C4F4E7"/>
                </a:solidFill>
                <a:latin typeface="Helios Extended"/>
              </a:rPr>
              <a:t>Global Consulting Agencies’ scandals </a:t>
            </a:r>
          </a:p>
          <a:p>
            <a:pPr marL="647702" lvl="1" indent="-323851" algn="l">
              <a:lnSpc>
                <a:spcPts val="5190"/>
              </a:lnSpc>
              <a:buFont typeface="Arial"/>
              <a:buChar char="•"/>
            </a:pPr>
            <a:r>
              <a:rPr lang="en-US" sz="3000">
                <a:solidFill>
                  <a:srgbClr val="C4F4E7"/>
                </a:solidFill>
                <a:latin typeface="Helios Extended"/>
              </a:rPr>
              <a:t>Power Elite</a:t>
            </a:r>
          </a:p>
          <a:p>
            <a:pPr marL="647702" lvl="1" indent="-323851" algn="l">
              <a:lnSpc>
                <a:spcPts val="5190"/>
              </a:lnSpc>
              <a:buFont typeface="Arial"/>
              <a:buChar char="•"/>
            </a:pPr>
            <a:r>
              <a:rPr lang="en-US" sz="3000">
                <a:solidFill>
                  <a:srgbClr val="C4F4E7"/>
                </a:solidFill>
                <a:latin typeface="Helios Extended"/>
              </a:rPr>
              <a:t>Contribution to system failure</a:t>
            </a:r>
          </a:p>
        </p:txBody>
      </p:sp>
      <p:sp>
        <p:nvSpPr>
          <p:cNvPr id="7" name="Freeform 7"/>
          <p:cNvSpPr/>
          <p:nvPr/>
        </p:nvSpPr>
        <p:spPr>
          <a:xfrm>
            <a:off x="1268388" y="3601403"/>
            <a:ext cx="4742918" cy="5740295"/>
          </a:xfrm>
          <a:custGeom>
            <a:avLst/>
            <a:gdLst/>
            <a:ahLst/>
            <a:cxnLst/>
            <a:rect l="l" t="t" r="r" b="b"/>
            <a:pathLst>
              <a:path w="4742918" h="5740295">
                <a:moveTo>
                  <a:pt x="0" y="0"/>
                </a:moveTo>
                <a:lnTo>
                  <a:pt x="4742918" y="0"/>
                </a:lnTo>
                <a:lnTo>
                  <a:pt x="4742918" y="5740295"/>
                </a:lnTo>
                <a:lnTo>
                  <a:pt x="0" y="5740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942" y="1982257"/>
            <a:ext cx="6128810" cy="61288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4507" y="2168800"/>
            <a:ext cx="5762843" cy="576284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55028" y="2536154"/>
            <a:ext cx="5344205" cy="3007006"/>
          </a:xfrm>
          <a:custGeom>
            <a:avLst/>
            <a:gdLst/>
            <a:ahLst/>
            <a:cxnLst/>
            <a:rect l="l" t="t" r="r" b="b"/>
            <a:pathLst>
              <a:path w="5344205" h="3007006">
                <a:moveTo>
                  <a:pt x="0" y="0"/>
                </a:moveTo>
                <a:lnTo>
                  <a:pt x="5344204" y="0"/>
                </a:lnTo>
                <a:lnTo>
                  <a:pt x="5344204" y="3007006"/>
                </a:lnTo>
                <a:lnTo>
                  <a:pt x="0" y="3007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55923" y="5755711"/>
            <a:ext cx="4351864" cy="4351864"/>
          </a:xfrm>
          <a:custGeom>
            <a:avLst/>
            <a:gdLst/>
            <a:ahLst/>
            <a:cxnLst/>
            <a:rect l="l" t="t" r="r" b="b"/>
            <a:pathLst>
              <a:path w="4351864" h="4351864">
                <a:moveTo>
                  <a:pt x="0" y="0"/>
                </a:moveTo>
                <a:lnTo>
                  <a:pt x="4351864" y="0"/>
                </a:lnTo>
                <a:lnTo>
                  <a:pt x="4351864" y="4351864"/>
                </a:lnTo>
                <a:lnTo>
                  <a:pt x="0" y="4351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85725" y="838200"/>
            <a:ext cx="11916551" cy="898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9"/>
              </a:lnSpc>
            </a:pPr>
            <a:r>
              <a:rPr lang="en-US" sz="4678">
                <a:solidFill>
                  <a:srgbClr val="ED71BD"/>
                </a:solidFill>
                <a:latin typeface="Gill Sans Display Ultra-Bold"/>
              </a:rPr>
              <a:t>Principal Global Consulting Agencies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1506" y="2440904"/>
            <a:ext cx="322768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ED71BD"/>
                </a:solidFill>
                <a:latin typeface="Helios Extended"/>
              </a:rPr>
              <a:t>Big Four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62087" y="2440904"/>
            <a:ext cx="322768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ED71BD"/>
                </a:solidFill>
                <a:latin typeface="Helios Extended"/>
              </a:rPr>
              <a:t>Big Three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666210" y="5665998"/>
            <a:ext cx="4531289" cy="45312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4F4E7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7289" y="3231479"/>
            <a:ext cx="5454797" cy="331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660"/>
              </a:lnSpc>
              <a:buFont typeface="Arial"/>
              <a:buChar char="•"/>
            </a:pPr>
            <a:r>
              <a:rPr lang="en-US" sz="1400">
                <a:solidFill>
                  <a:srgbClr val="C4F4E7"/>
                </a:solidFill>
                <a:latin typeface="Helios Extended"/>
              </a:rPr>
              <a:t>Specializing primarily in traditional consulting services, particularly in the realm of accounting.</a:t>
            </a:r>
          </a:p>
          <a:p>
            <a:pPr marL="302261" lvl="1" indent="-151130" algn="l">
              <a:lnSpc>
                <a:spcPts val="2660"/>
              </a:lnSpc>
              <a:buFont typeface="Arial"/>
              <a:buChar char="•"/>
            </a:pPr>
            <a:r>
              <a:rPr lang="en-US" sz="1400">
                <a:solidFill>
                  <a:srgbClr val="C4F4E7"/>
                </a:solidFill>
                <a:latin typeface="Helios Extended"/>
              </a:rPr>
              <a:t>Provide a broad spectrum of services.</a:t>
            </a:r>
          </a:p>
          <a:p>
            <a:pPr marL="302261" lvl="1" indent="-151130" algn="l">
              <a:lnSpc>
                <a:spcPts val="2660"/>
              </a:lnSpc>
              <a:buFont typeface="Arial"/>
              <a:buChar char="•"/>
            </a:pPr>
            <a:r>
              <a:rPr lang="en-US" sz="1400">
                <a:solidFill>
                  <a:srgbClr val="C4F4E7"/>
                </a:solidFill>
                <a:latin typeface="Helios Extended"/>
              </a:rPr>
              <a:t>Rank among the most prominent consulting firms, surpassing even the Big Three in size.</a:t>
            </a:r>
          </a:p>
          <a:p>
            <a:pPr marL="302261" lvl="1" indent="-151130" algn="l">
              <a:lnSpc>
                <a:spcPts val="2660"/>
              </a:lnSpc>
              <a:buFont typeface="Arial"/>
              <a:buChar char="•"/>
            </a:pPr>
            <a:r>
              <a:rPr lang="en-US" sz="1400">
                <a:solidFill>
                  <a:srgbClr val="C4F4E7"/>
                </a:solidFill>
                <a:latin typeface="Helios Extended"/>
              </a:rPr>
              <a:t>Originally recognized as the Big Eight, these firms underwent mergers post-scandals, resulting in the establishment of today's Big Four.</a:t>
            </a:r>
          </a:p>
          <a:p>
            <a:pPr marL="302261" lvl="1" indent="-151130" algn="l">
              <a:lnSpc>
                <a:spcPts val="2660"/>
              </a:lnSpc>
              <a:buFont typeface="Arial"/>
              <a:buChar char="•"/>
            </a:pPr>
            <a:r>
              <a:rPr lang="en-US" sz="1400">
                <a:solidFill>
                  <a:srgbClr val="C4F4E7"/>
                </a:solidFill>
                <a:latin typeface="Helios Extended"/>
              </a:rPr>
              <a:t>One of the oldest consulting firms still operational to this day, with roots tracing back to the 19th century.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94557" y="3183854"/>
            <a:ext cx="5044510" cy="324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3631" lvl="1" indent="-211816" algn="l">
              <a:lnSpc>
                <a:spcPts val="3728"/>
              </a:lnSpc>
              <a:buFont typeface="Arial"/>
              <a:buChar char="•"/>
            </a:pPr>
            <a:r>
              <a:rPr lang="en-US" sz="1962">
                <a:solidFill>
                  <a:srgbClr val="C4F4E7"/>
                </a:solidFill>
                <a:latin typeface="Helios Extended"/>
              </a:rPr>
              <a:t>Engage in public investment audits to enhance visibility in the mass media and prestige.</a:t>
            </a:r>
          </a:p>
          <a:p>
            <a:pPr marL="423631" lvl="1" indent="-211816" algn="l">
              <a:lnSpc>
                <a:spcPts val="3728"/>
              </a:lnSpc>
              <a:buFont typeface="Arial"/>
              <a:buChar char="•"/>
            </a:pPr>
            <a:r>
              <a:rPr lang="en-US" sz="1962">
                <a:solidFill>
                  <a:srgbClr val="C4F4E7"/>
                </a:solidFill>
                <a:latin typeface="Helios Extended"/>
              </a:rPr>
              <a:t>Primarily focused on consulting services.</a:t>
            </a:r>
          </a:p>
          <a:p>
            <a:pPr marL="423631" lvl="1" indent="-211816" algn="l">
              <a:lnSpc>
                <a:spcPts val="3728"/>
              </a:lnSpc>
              <a:buFont typeface="Arial"/>
              <a:buChar char="•"/>
            </a:pPr>
            <a:r>
              <a:rPr lang="en-US" sz="1962">
                <a:solidFill>
                  <a:srgbClr val="C4F4E7"/>
                </a:solidFill>
                <a:latin typeface="Helios Extended"/>
              </a:rPr>
              <a:t>Represent fairly new American enterprises.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25452" y="-1856603"/>
            <a:ext cx="13508304" cy="135083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8AEB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98976" y="4431096"/>
            <a:ext cx="3283323" cy="3283323"/>
          </a:xfrm>
          <a:custGeom>
            <a:avLst/>
            <a:gdLst/>
            <a:ahLst/>
            <a:cxnLst/>
            <a:rect l="l" t="t" r="r" b="b"/>
            <a:pathLst>
              <a:path w="3283323" h="3283323">
                <a:moveTo>
                  <a:pt x="0" y="0"/>
                </a:moveTo>
                <a:lnTo>
                  <a:pt x="3283323" y="0"/>
                </a:lnTo>
                <a:lnTo>
                  <a:pt x="3283323" y="3283323"/>
                </a:lnTo>
                <a:lnTo>
                  <a:pt x="0" y="3283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847" y="4114800"/>
            <a:ext cx="6598173" cy="4123858"/>
          </a:xfrm>
          <a:custGeom>
            <a:avLst/>
            <a:gdLst/>
            <a:ahLst/>
            <a:cxnLst/>
            <a:rect l="l" t="t" r="r" b="b"/>
            <a:pathLst>
              <a:path w="6598173" h="4123858">
                <a:moveTo>
                  <a:pt x="0" y="0"/>
                </a:moveTo>
                <a:lnTo>
                  <a:pt x="6598173" y="0"/>
                </a:lnTo>
                <a:lnTo>
                  <a:pt x="6598173" y="4123858"/>
                </a:lnTo>
                <a:lnTo>
                  <a:pt x="0" y="41238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439003" y="2259670"/>
            <a:ext cx="8227187" cy="4162660"/>
            <a:chOff x="0" y="0"/>
            <a:chExt cx="10969582" cy="5550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44668" cy="5550213"/>
            </a:xfrm>
            <a:custGeom>
              <a:avLst/>
              <a:gdLst/>
              <a:ahLst/>
              <a:cxnLst/>
              <a:rect l="l" t="t" r="r" b="b"/>
              <a:pathLst>
                <a:path w="5544668" h="5550213">
                  <a:moveTo>
                    <a:pt x="0" y="0"/>
                  </a:moveTo>
                  <a:lnTo>
                    <a:pt x="5544668" y="0"/>
                  </a:lnTo>
                  <a:lnTo>
                    <a:pt x="5544668" y="5550213"/>
                  </a:lnTo>
                  <a:lnTo>
                    <a:pt x="0" y="5550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48068" y="0"/>
              <a:ext cx="3621514" cy="5550213"/>
            </a:xfrm>
            <a:custGeom>
              <a:avLst/>
              <a:gdLst/>
              <a:ahLst/>
              <a:cxnLst/>
              <a:rect l="l" t="t" r="r" b="b"/>
              <a:pathLst>
                <a:path w="3621514" h="5550213">
                  <a:moveTo>
                    <a:pt x="0" y="0"/>
                  </a:moveTo>
                  <a:lnTo>
                    <a:pt x="3621514" y="0"/>
                  </a:lnTo>
                  <a:lnTo>
                    <a:pt x="3621514" y="5550213"/>
                  </a:lnTo>
                  <a:lnTo>
                    <a:pt x="0" y="5550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50964" y="2545224"/>
            <a:ext cx="6931683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ED71BD"/>
                </a:solidFill>
                <a:latin typeface="Gill Sans Display Ultra-Bold"/>
              </a:rPr>
              <a:t>"Power Elites"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53066" y="928597"/>
            <a:ext cx="9106234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F4E7"/>
                </a:solidFill>
                <a:latin typeface="Helios Extended"/>
              </a:rPr>
              <a:t>The term was originally introduced by the American sociologist Charles Wright Mills.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53066" y="6572303"/>
            <a:ext cx="8513124" cy="268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2"/>
              </a:lnSpc>
            </a:pPr>
            <a:r>
              <a:rPr lang="en-US" sz="3002">
                <a:solidFill>
                  <a:srgbClr val="C4F4E7"/>
                </a:solidFill>
                <a:latin typeface="Helios Extended"/>
              </a:rPr>
              <a:t>According to Mills (1956: 9), the power elite comprises individuals occupying upper-tier positions in economic, political, and military sectors within contemporary society.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399" y="78152"/>
            <a:ext cx="12801535" cy="1974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ED71BD"/>
                </a:solidFill>
                <a:latin typeface="Gill Sans Display Ultra-Bold"/>
              </a:rPr>
              <a:t>Connection Between Global Consulting Firms and Power Elites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399" y="2239871"/>
            <a:ext cx="12553218" cy="430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9640" lvl="1" indent="-394820" algn="l">
              <a:lnSpc>
                <a:spcPts val="6949"/>
              </a:lnSpc>
              <a:buFont typeface="Arial"/>
              <a:buChar char="•"/>
            </a:pPr>
            <a:r>
              <a:rPr lang="en-US" sz="3657">
                <a:solidFill>
                  <a:srgbClr val="C4F4E7"/>
                </a:solidFill>
                <a:latin typeface="Helios Extended"/>
              </a:rPr>
              <a:t>Influence on Decision-Making</a:t>
            </a:r>
          </a:p>
          <a:p>
            <a:pPr marL="789640" lvl="1" indent="-394820" algn="l">
              <a:lnSpc>
                <a:spcPts val="6949"/>
              </a:lnSpc>
              <a:buFont typeface="Arial"/>
              <a:buChar char="•"/>
            </a:pPr>
            <a:r>
              <a:rPr lang="en-US" sz="3657">
                <a:solidFill>
                  <a:srgbClr val="C4F4E7"/>
                </a:solidFill>
                <a:latin typeface="Helios Extended"/>
              </a:rPr>
              <a:t>Access to Information</a:t>
            </a:r>
          </a:p>
          <a:p>
            <a:pPr marL="789640" lvl="1" indent="-394820" algn="l">
              <a:lnSpc>
                <a:spcPts val="6949"/>
              </a:lnSpc>
              <a:buFont typeface="Arial"/>
              <a:buChar char="•"/>
            </a:pPr>
            <a:r>
              <a:rPr lang="en-US" sz="3657">
                <a:solidFill>
                  <a:srgbClr val="C4F4E7"/>
                </a:solidFill>
                <a:latin typeface="Helios Extended"/>
              </a:rPr>
              <a:t>Networks of Power</a:t>
            </a:r>
          </a:p>
          <a:p>
            <a:pPr marL="789640" lvl="1" indent="-394820" algn="l">
              <a:lnSpc>
                <a:spcPts val="6949"/>
              </a:lnSpc>
              <a:buFont typeface="Arial"/>
              <a:buChar char="•"/>
            </a:pPr>
            <a:r>
              <a:rPr lang="en-US" sz="3657">
                <a:solidFill>
                  <a:srgbClr val="C4F4E7"/>
                </a:solidFill>
                <a:latin typeface="Helios Extended"/>
              </a:rPr>
              <a:t>Creation of Elites</a:t>
            </a:r>
          </a:p>
          <a:p>
            <a:pPr marL="789640" lvl="1" indent="-394820" algn="l">
              <a:lnSpc>
                <a:spcPts val="6949"/>
              </a:lnSpc>
              <a:buFont typeface="Arial"/>
              <a:buChar char="•"/>
            </a:pPr>
            <a:r>
              <a:rPr lang="en-US" sz="3657">
                <a:solidFill>
                  <a:srgbClr val="C4F4E7"/>
                </a:solidFill>
                <a:latin typeface="Helios Extended"/>
              </a:rPr>
              <a:t>Global Influence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9144000" y="3469986"/>
            <a:ext cx="7866945" cy="3347027"/>
          </a:xfrm>
          <a:custGeom>
            <a:avLst/>
            <a:gdLst/>
            <a:ahLst/>
            <a:cxnLst/>
            <a:rect l="l" t="t" r="r" b="b"/>
            <a:pathLst>
              <a:path w="7866945" h="3347027">
                <a:moveTo>
                  <a:pt x="0" y="0"/>
                </a:moveTo>
                <a:lnTo>
                  <a:pt x="7866945" y="0"/>
                </a:lnTo>
                <a:lnTo>
                  <a:pt x="7866945" y="3347028"/>
                </a:lnTo>
                <a:lnTo>
                  <a:pt x="0" y="3347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75037" y="7054205"/>
            <a:ext cx="4324131" cy="3086348"/>
          </a:xfrm>
          <a:custGeom>
            <a:avLst/>
            <a:gdLst/>
            <a:ahLst/>
            <a:cxnLst/>
            <a:rect l="l" t="t" r="r" b="b"/>
            <a:pathLst>
              <a:path w="4324131" h="3086348">
                <a:moveTo>
                  <a:pt x="0" y="0"/>
                </a:moveTo>
                <a:lnTo>
                  <a:pt x="4324130" y="0"/>
                </a:lnTo>
                <a:lnTo>
                  <a:pt x="4324130" y="3086348"/>
                </a:lnTo>
                <a:lnTo>
                  <a:pt x="0" y="3086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3102" y="2237319"/>
            <a:ext cx="4166858" cy="3721511"/>
          </a:xfrm>
          <a:custGeom>
            <a:avLst/>
            <a:gdLst/>
            <a:ahLst/>
            <a:cxnLst/>
            <a:rect l="l" t="t" r="r" b="b"/>
            <a:pathLst>
              <a:path w="4166858" h="3721511">
                <a:moveTo>
                  <a:pt x="0" y="0"/>
                </a:moveTo>
                <a:lnTo>
                  <a:pt x="4166858" y="0"/>
                </a:lnTo>
                <a:lnTo>
                  <a:pt x="4166858" y="3721511"/>
                </a:lnTo>
                <a:lnTo>
                  <a:pt x="0" y="37215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59960" y="2237319"/>
            <a:ext cx="3233757" cy="3721511"/>
          </a:xfrm>
          <a:custGeom>
            <a:avLst/>
            <a:gdLst/>
            <a:ahLst/>
            <a:cxnLst/>
            <a:rect l="l" t="t" r="r" b="b"/>
            <a:pathLst>
              <a:path w="3233757" h="3721511">
                <a:moveTo>
                  <a:pt x="0" y="0"/>
                </a:moveTo>
                <a:lnTo>
                  <a:pt x="3233757" y="0"/>
                </a:lnTo>
                <a:lnTo>
                  <a:pt x="3233757" y="3721511"/>
                </a:lnTo>
                <a:lnTo>
                  <a:pt x="0" y="3721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022" t="-1858" b="-185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93717" y="2237319"/>
            <a:ext cx="3486770" cy="3721511"/>
          </a:xfrm>
          <a:custGeom>
            <a:avLst/>
            <a:gdLst/>
            <a:ahLst/>
            <a:cxnLst/>
            <a:rect l="l" t="t" r="r" b="b"/>
            <a:pathLst>
              <a:path w="3486770" h="3721511">
                <a:moveTo>
                  <a:pt x="0" y="0"/>
                </a:moveTo>
                <a:lnTo>
                  <a:pt x="3486770" y="0"/>
                </a:lnTo>
                <a:lnTo>
                  <a:pt x="3486770" y="3721511"/>
                </a:lnTo>
                <a:lnTo>
                  <a:pt x="0" y="3721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80487" y="2237319"/>
            <a:ext cx="4688715" cy="3721511"/>
          </a:xfrm>
          <a:custGeom>
            <a:avLst/>
            <a:gdLst/>
            <a:ahLst/>
            <a:cxnLst/>
            <a:rect l="l" t="t" r="r" b="b"/>
            <a:pathLst>
              <a:path w="4688715" h="3721511">
                <a:moveTo>
                  <a:pt x="0" y="0"/>
                </a:moveTo>
                <a:lnTo>
                  <a:pt x="4688715" y="0"/>
                </a:lnTo>
                <a:lnTo>
                  <a:pt x="4688715" y="3721511"/>
                </a:lnTo>
                <a:lnTo>
                  <a:pt x="0" y="37215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5235" y="2237319"/>
            <a:ext cx="2769663" cy="3721511"/>
          </a:xfrm>
          <a:custGeom>
            <a:avLst/>
            <a:gdLst/>
            <a:ahLst/>
            <a:cxnLst/>
            <a:rect l="l" t="t" r="r" b="b"/>
            <a:pathLst>
              <a:path w="2769663" h="3721511">
                <a:moveTo>
                  <a:pt x="0" y="0"/>
                </a:moveTo>
                <a:lnTo>
                  <a:pt x="2769663" y="0"/>
                </a:lnTo>
                <a:lnTo>
                  <a:pt x="2769663" y="3721511"/>
                </a:lnTo>
                <a:lnTo>
                  <a:pt x="0" y="37215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267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37494" y="5958830"/>
            <a:ext cx="3257404" cy="4033608"/>
          </a:xfrm>
          <a:custGeom>
            <a:avLst/>
            <a:gdLst/>
            <a:ahLst/>
            <a:cxnLst/>
            <a:rect l="l" t="t" r="r" b="b"/>
            <a:pathLst>
              <a:path w="3257404" h="4033608">
                <a:moveTo>
                  <a:pt x="0" y="0"/>
                </a:moveTo>
                <a:lnTo>
                  <a:pt x="3257404" y="0"/>
                </a:lnTo>
                <a:lnTo>
                  <a:pt x="3257404" y="4033608"/>
                </a:lnTo>
                <a:lnTo>
                  <a:pt x="0" y="4033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96334" y="5958830"/>
            <a:ext cx="3141160" cy="4033608"/>
          </a:xfrm>
          <a:custGeom>
            <a:avLst/>
            <a:gdLst/>
            <a:ahLst/>
            <a:cxnLst/>
            <a:rect l="l" t="t" r="r" b="b"/>
            <a:pathLst>
              <a:path w="3141160" h="4033608">
                <a:moveTo>
                  <a:pt x="0" y="0"/>
                </a:moveTo>
                <a:lnTo>
                  <a:pt x="3141160" y="0"/>
                </a:lnTo>
                <a:lnTo>
                  <a:pt x="3141160" y="4033608"/>
                </a:lnTo>
                <a:lnTo>
                  <a:pt x="0" y="4033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102" y="5972187"/>
            <a:ext cx="3470720" cy="4020252"/>
          </a:xfrm>
          <a:custGeom>
            <a:avLst/>
            <a:gdLst/>
            <a:ahLst/>
            <a:cxnLst/>
            <a:rect l="l" t="t" r="r" b="b"/>
            <a:pathLst>
              <a:path w="3470720" h="4020252">
                <a:moveTo>
                  <a:pt x="0" y="0"/>
                </a:moveTo>
                <a:lnTo>
                  <a:pt x="3470720" y="0"/>
                </a:lnTo>
                <a:lnTo>
                  <a:pt x="3470720" y="4020251"/>
                </a:lnTo>
                <a:lnTo>
                  <a:pt x="0" y="4020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431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63822" y="5972187"/>
            <a:ext cx="3285367" cy="4020252"/>
          </a:xfrm>
          <a:custGeom>
            <a:avLst/>
            <a:gdLst/>
            <a:ahLst/>
            <a:cxnLst/>
            <a:rect l="l" t="t" r="r" b="b"/>
            <a:pathLst>
              <a:path w="3285367" h="4020252">
                <a:moveTo>
                  <a:pt x="0" y="0"/>
                </a:moveTo>
                <a:lnTo>
                  <a:pt x="3285367" y="0"/>
                </a:lnTo>
                <a:lnTo>
                  <a:pt x="3285367" y="4020251"/>
                </a:lnTo>
                <a:lnTo>
                  <a:pt x="0" y="40202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63412" y="-114650"/>
            <a:ext cx="10704752" cy="126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ED71BD"/>
                </a:solidFill>
                <a:latin typeface="Gill Sans Display Ultra-Bold"/>
              </a:rPr>
              <a:t>"Prominent Scandals"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8407" y="-1414344"/>
            <a:ext cx="13508304" cy="135083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ED71B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964" y="272119"/>
            <a:ext cx="11475837" cy="109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6578">
                <a:solidFill>
                  <a:srgbClr val="ED71BD"/>
                </a:solidFill>
                <a:latin typeface="Gill Sans Display Ultra-Bold"/>
              </a:rPr>
              <a:t>Most prominent Scandals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08180" y="2363384"/>
            <a:ext cx="6251120" cy="689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1457" lvl="1" indent="-490728" algn="l">
              <a:lnSpc>
                <a:spcPts val="7864"/>
              </a:lnSpc>
              <a:buFont typeface="Arial"/>
              <a:buChar char="•"/>
            </a:pPr>
            <a:r>
              <a:rPr lang="en-US" sz="4545">
                <a:solidFill>
                  <a:srgbClr val="C4F4E7"/>
                </a:solidFill>
                <a:latin typeface="Helios Extended"/>
              </a:rPr>
              <a:t>“Purdue Pharma Scandal</a:t>
            </a:r>
          </a:p>
          <a:p>
            <a:pPr marL="981457" lvl="1" indent="-490728" algn="l">
              <a:lnSpc>
                <a:spcPts val="7864"/>
              </a:lnSpc>
              <a:buFont typeface="Arial"/>
              <a:buChar char="•"/>
            </a:pPr>
            <a:r>
              <a:rPr lang="en-US" sz="4545">
                <a:solidFill>
                  <a:srgbClr val="C4F4E7"/>
                </a:solidFill>
                <a:latin typeface="Helios Extended"/>
              </a:rPr>
              <a:t>“Rikers Island Scandal”</a:t>
            </a:r>
          </a:p>
          <a:p>
            <a:pPr marL="981457" lvl="1" indent="-490728" algn="l">
              <a:lnSpc>
                <a:spcPts val="7864"/>
              </a:lnSpc>
              <a:buFont typeface="Arial"/>
              <a:buChar char="•"/>
            </a:pPr>
            <a:r>
              <a:rPr lang="en-US" sz="4545">
                <a:solidFill>
                  <a:srgbClr val="C4F4E7"/>
                </a:solidFill>
                <a:latin typeface="Helios Extended"/>
              </a:rPr>
              <a:t> Working with totalitarian goverments</a:t>
            </a:r>
          </a:p>
        </p:txBody>
      </p:sp>
      <p:sp>
        <p:nvSpPr>
          <p:cNvPr id="7" name="Freeform 7"/>
          <p:cNvSpPr/>
          <p:nvPr/>
        </p:nvSpPr>
        <p:spPr>
          <a:xfrm>
            <a:off x="-419316" y="1369258"/>
            <a:ext cx="8364794" cy="8303959"/>
          </a:xfrm>
          <a:custGeom>
            <a:avLst/>
            <a:gdLst/>
            <a:ahLst/>
            <a:cxnLst/>
            <a:rect l="l" t="t" r="r" b="b"/>
            <a:pathLst>
              <a:path w="8364794" h="8303959">
                <a:moveTo>
                  <a:pt x="0" y="0"/>
                </a:moveTo>
                <a:lnTo>
                  <a:pt x="8364794" y="0"/>
                </a:lnTo>
                <a:lnTo>
                  <a:pt x="8364794" y="8303959"/>
                </a:lnTo>
                <a:lnTo>
                  <a:pt x="0" y="8303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0197" y="6894031"/>
            <a:ext cx="8784995" cy="2057019"/>
          </a:xfrm>
          <a:custGeom>
            <a:avLst/>
            <a:gdLst/>
            <a:ahLst/>
            <a:cxnLst/>
            <a:rect l="l" t="t" r="r" b="b"/>
            <a:pathLst>
              <a:path w="8784995" h="2057019">
                <a:moveTo>
                  <a:pt x="0" y="0"/>
                </a:moveTo>
                <a:lnTo>
                  <a:pt x="8784995" y="0"/>
                </a:lnTo>
                <a:lnTo>
                  <a:pt x="8784995" y="2057019"/>
                </a:lnTo>
                <a:lnTo>
                  <a:pt x="0" y="2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56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7634" y="947419"/>
            <a:ext cx="15161666" cy="419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pl-PL" sz="5799" dirty="0" err="1">
                <a:solidFill>
                  <a:srgbClr val="48AEBF"/>
                </a:solidFill>
                <a:latin typeface="Gill Sans Display Ultra-Bold"/>
              </a:rPr>
              <a:t>Can</a:t>
            </a:r>
            <a:r>
              <a:rPr lang="pl-PL" sz="5799" dirty="0">
                <a:solidFill>
                  <a:srgbClr val="48AEBF"/>
                </a:solidFill>
                <a:latin typeface="Gill Sans Display Ultra-Bold"/>
              </a:rPr>
              <a:t> we </a:t>
            </a:r>
            <a:r>
              <a:rPr lang="pl-PL" sz="5799" dirty="0" err="1">
                <a:solidFill>
                  <a:srgbClr val="48AEBF"/>
                </a:solidFill>
                <a:latin typeface="Gill Sans Display Ultra-Bold"/>
              </a:rPr>
              <a:t>percieve</a:t>
            </a:r>
            <a:r>
              <a:rPr lang="pl-PL" sz="5799" dirty="0">
                <a:solidFill>
                  <a:srgbClr val="48AEBF"/>
                </a:solidFill>
                <a:latin typeface="Gill Sans Display Ultra-Bold"/>
              </a:rPr>
              <a:t> </a:t>
            </a:r>
            <a:r>
              <a:rPr lang="en-US" sz="5799" dirty="0">
                <a:solidFill>
                  <a:srgbClr val="48AEBF"/>
                </a:solidFill>
                <a:latin typeface="Gill Sans Display Ultra-Bold"/>
              </a:rPr>
              <a:t>Global Consulting Agencies’ Scandals as a Display of a Failure of Contemporary Narratives about Capitalism</a:t>
            </a:r>
            <a:r>
              <a:rPr lang="pl-PL" sz="5799" dirty="0">
                <a:solidFill>
                  <a:srgbClr val="48AEBF"/>
                </a:solidFill>
                <a:latin typeface="Gill Sans Display Ultra-Bold"/>
              </a:rPr>
              <a:t>?</a:t>
            </a:r>
            <a:endParaRPr lang="en-US" sz="5799" dirty="0">
              <a:solidFill>
                <a:srgbClr val="48AEBF"/>
              </a:solidFill>
              <a:latin typeface="Gill Sans Display Ultra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715715" y="5419103"/>
            <a:ext cx="4414250" cy="4382146"/>
          </a:xfrm>
          <a:custGeom>
            <a:avLst/>
            <a:gdLst/>
            <a:ahLst/>
            <a:cxnLst/>
            <a:rect l="l" t="t" r="r" b="b"/>
            <a:pathLst>
              <a:path w="4414250" h="4382146">
                <a:moveTo>
                  <a:pt x="0" y="0"/>
                </a:moveTo>
                <a:lnTo>
                  <a:pt x="4414250" y="0"/>
                </a:lnTo>
                <a:lnTo>
                  <a:pt x="4414250" y="4382146"/>
                </a:lnTo>
                <a:lnTo>
                  <a:pt x="0" y="438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04612">
            <a:off x="11975363" y="3722560"/>
            <a:ext cx="1671645" cy="2035488"/>
          </a:xfrm>
          <a:custGeom>
            <a:avLst/>
            <a:gdLst/>
            <a:ahLst/>
            <a:cxnLst/>
            <a:rect l="l" t="t" r="r" b="b"/>
            <a:pathLst>
              <a:path w="1671645" h="2035488">
                <a:moveTo>
                  <a:pt x="0" y="0"/>
                </a:moveTo>
                <a:lnTo>
                  <a:pt x="1671645" y="0"/>
                </a:lnTo>
                <a:lnTo>
                  <a:pt x="1671645" y="2035489"/>
                </a:lnTo>
                <a:lnTo>
                  <a:pt x="0" y="2035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9563" y="3378518"/>
            <a:ext cx="16230600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2DFD7"/>
                </a:solidFill>
                <a:latin typeface="Helios Extended"/>
              </a:rPr>
              <a:t>Neoliberalism intersection (Failure Regime)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2DFD7"/>
                </a:solidFill>
                <a:latin typeface="Helios Extended"/>
              </a:rPr>
              <a:t>Failure of state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2DFD7"/>
                </a:solidFill>
                <a:latin typeface="Helios Extended"/>
              </a:rPr>
              <a:t>Failure of active actors (they got caught)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2DFD7"/>
                </a:solidFill>
                <a:latin typeface="Helios Extended"/>
              </a:rPr>
              <a:t>Failure of stated values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F2DFD7"/>
              </a:solidFill>
              <a:latin typeface="Helios Extended"/>
            </a:endParaRPr>
          </a:p>
        </p:txBody>
      </p:sp>
      <p:sp>
        <p:nvSpPr>
          <p:cNvPr id="4" name="Freeform 4"/>
          <p:cNvSpPr/>
          <p:nvPr/>
        </p:nvSpPr>
        <p:spPr>
          <a:xfrm rot="1101496">
            <a:off x="13786594" y="3763568"/>
            <a:ext cx="3713407" cy="2869451"/>
          </a:xfrm>
          <a:custGeom>
            <a:avLst/>
            <a:gdLst/>
            <a:ahLst/>
            <a:cxnLst/>
            <a:rect l="l" t="t" r="r" b="b"/>
            <a:pathLst>
              <a:path w="3713407" h="2869451">
                <a:moveTo>
                  <a:pt x="0" y="0"/>
                </a:moveTo>
                <a:lnTo>
                  <a:pt x="3713407" y="0"/>
                </a:lnTo>
                <a:lnTo>
                  <a:pt x="3713407" y="2869451"/>
                </a:lnTo>
                <a:lnTo>
                  <a:pt x="0" y="2869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9563" y="225721"/>
            <a:ext cx="15268889" cy="2797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6"/>
              </a:lnSpc>
            </a:pPr>
            <a:r>
              <a:rPr lang="en-US" sz="5125">
                <a:solidFill>
                  <a:srgbClr val="48AEBF"/>
                </a:solidFill>
                <a:latin typeface="Gill Sans Display Ultra-Bold"/>
              </a:rPr>
              <a:t>What perspectives of failure can we identify from the Global Consulting Agencies Scandals?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078108"/>
            <a:ext cx="12035674" cy="23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4"/>
              </a:lnSpc>
              <a:spcBef>
                <a:spcPct val="0"/>
              </a:spcBef>
            </a:pPr>
            <a:r>
              <a:rPr lang="en-US" sz="2181">
                <a:solidFill>
                  <a:srgbClr val="FFFFFF"/>
                </a:solidFill>
                <a:latin typeface="Helios Extended"/>
              </a:rPr>
              <a:t>“Neoliberalism, according to this reading, does not only bring about particular regimes of failure that are both an outcome and a resource of the dynamics of capitalism, but it also favours failure that, in a similar vein to neoliberalism, is itself unequal, invisibilizing, cancelling out, and prone to reproduce vulnerabilities and asymmetries”</a:t>
            </a:r>
          </a:p>
          <a:p>
            <a:pPr algn="ctr">
              <a:lnSpc>
                <a:spcPts val="3054"/>
              </a:lnSpc>
              <a:spcBef>
                <a:spcPct val="0"/>
              </a:spcBef>
            </a:pPr>
            <a:r>
              <a:rPr lang="en-US" sz="2181">
                <a:solidFill>
                  <a:srgbClr val="FFFFFF"/>
                </a:solidFill>
                <a:latin typeface="Helios Extended"/>
              </a:rPr>
              <a:t>(Mica et al., 2023)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Niestandardowy</PresentationFormat>
  <Paragraphs>69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Gill Sans Display Ultra-Bold</vt:lpstr>
      <vt:lpstr>Arial</vt:lpstr>
      <vt:lpstr>Helios Extended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Studies</dc:title>
  <cp:lastModifiedBy>Oskar Shadow Lubiński</cp:lastModifiedBy>
  <cp:revision>2</cp:revision>
  <dcterms:created xsi:type="dcterms:W3CDTF">2006-08-16T00:00:00Z</dcterms:created>
  <dcterms:modified xsi:type="dcterms:W3CDTF">2024-05-05T20:06:06Z</dcterms:modified>
  <dc:identifier>DAGDW8PR5io</dc:identifier>
</cp:coreProperties>
</file>