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56" r:id="rId2"/>
    <p:sldId id="257" r:id="rId3"/>
    <p:sldId id="258" r:id="rId4"/>
    <p:sldId id="272" r:id="rId5"/>
    <p:sldId id="271" r:id="rId6"/>
    <p:sldId id="273" r:id="rId7"/>
    <p:sldId id="262" r:id="rId8"/>
    <p:sldId id="259" r:id="rId9"/>
    <p:sldId id="274" r:id="rId10"/>
    <p:sldId id="279" r:id="rId11"/>
    <p:sldId id="261" r:id="rId12"/>
    <p:sldId id="275" r:id="rId13"/>
    <p:sldId id="260" r:id="rId14"/>
    <p:sldId id="265" r:id="rId15"/>
    <p:sldId id="266" r:id="rId16"/>
    <p:sldId id="264" r:id="rId17"/>
    <p:sldId id="269" r:id="rId18"/>
    <p:sldId id="276" r:id="rId19"/>
    <p:sldId id="263" r:id="rId20"/>
    <p:sldId id="268" r:id="rId21"/>
    <p:sldId id="280" r:id="rId22"/>
    <p:sldId id="278" r:id="rId23"/>
    <p:sldId id="270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260" y="-121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47095-AD90-4507-8003-1084E663BB87}" type="datetimeFigureOut">
              <a:rPr lang="pl-PL"/>
              <a:pPr/>
              <a:t>2017-05-15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66383-16EA-4FB9-90D0-1B8335A25016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625902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89469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90717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0118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57447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946259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00046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75919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554165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64425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390939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90229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31769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8535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761136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54807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9988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135773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9879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23999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103248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197293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6383-16EA-4FB9-90D0-1B8335A25016}" type="slidenum">
              <a:rPr lang="pl-PL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215773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2017-05-15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10252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2017-05-15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76279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2017-05-15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83627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2017-05-15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8516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2017-05-15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95320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2017-05-15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96915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2017-05-15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0299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2017-05-15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6398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2017-05-15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58481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2017-05-15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73811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2017-05-15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2492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pPr/>
              <a:t>2017-05-15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27257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4000" b="1" dirty="0">
                <a:solidFill>
                  <a:srgbClr val="FF0000"/>
                </a:solidFill>
                <a:latin typeface="Times New Roman" charset="0"/>
              </a:rPr>
              <a:t>Proweniencje wydawnictw z okresu Królestwa Polskiego w zbiorach Biblioteki Uniwersyteckiej w Toruniu</a:t>
            </a:r>
            <a:r>
              <a:rPr lang="pl-PL" sz="4000" b="1" dirty="0">
                <a:solidFill>
                  <a:srgbClr val="002060"/>
                </a:solidFill>
                <a:latin typeface="Times New Roman" charset="0"/>
              </a:rPr>
              <a:t>.</a:t>
            </a:r>
            <a:endParaRPr lang="pl-PL" sz="4000" b="1" dirty="0">
              <a:latin typeface="Times New Roman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468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solidFill>
                  <a:srgbClr val="FF0000"/>
                </a:solidFill>
                <a:latin typeface="Times New Roman" charset="0"/>
              </a:rPr>
              <a:t>Przyczynek do dziejów bibliotek i kolekcjonerstwa polskiego</a:t>
            </a:r>
            <a:r>
              <a:rPr lang="pl-PL">
                <a:latin typeface="Times New Roman" charset="0"/>
              </a:rPr>
              <a:t>.</a:t>
            </a:r>
          </a:p>
        </p:txBody>
      </p:sp>
      <p:pic>
        <p:nvPicPr>
          <p:cNvPr id="4" name="Obraz 3" descr="logo um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3238" y="57150"/>
            <a:ext cx="2743200" cy="154758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963368" y="4619625"/>
            <a:ext cx="4149625" cy="1477328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endParaRPr lang="pl-PL" b="1" err="1">
              <a:solidFill>
                <a:srgbClr val="FF0000"/>
              </a:solidFill>
            </a:endParaRPr>
          </a:p>
          <a:p>
            <a:pPr algn="ctr"/>
            <a:r>
              <a:rPr lang="pl-PL" b="1">
                <a:solidFill>
                  <a:srgbClr val="FF0000"/>
                </a:solidFill>
              </a:rPr>
              <a:t>Grzegorz </a:t>
            </a:r>
            <a:r>
              <a:rPr lang="pl-PL" b="1" err="1">
                <a:solidFill>
                  <a:srgbClr val="FF0000"/>
                </a:solidFill>
              </a:rPr>
              <a:t>Szturo</a:t>
            </a:r>
            <a:endParaRPr lang="pl-PL" b="1">
              <a:solidFill>
                <a:srgbClr val="FF0000"/>
              </a:solidFill>
            </a:endParaRPr>
          </a:p>
          <a:p>
            <a:pPr algn="ctr"/>
            <a:r>
              <a:rPr lang="pl-PL" b="1">
                <a:solidFill>
                  <a:srgbClr val="FF0000"/>
                </a:solidFill>
              </a:rPr>
              <a:t>Biblioteka Uniwersytecka</a:t>
            </a:r>
          </a:p>
          <a:p>
            <a:pPr algn="ctr"/>
            <a:r>
              <a:rPr lang="pl-PL" b="1">
                <a:solidFill>
                  <a:srgbClr val="FF0000"/>
                </a:solidFill>
              </a:rPr>
              <a:t>Oddział Gromadzenia i </a:t>
            </a:r>
            <a:endParaRPr lang="pl-PL" b="1"/>
          </a:p>
          <a:p>
            <a:pPr algn="ctr"/>
            <a:r>
              <a:rPr lang="pl-PL" b="1">
                <a:solidFill>
                  <a:srgbClr val="FF0000"/>
                </a:solidFill>
              </a:rPr>
              <a:t>Uzupełniania Zbiorów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900288" y="5736822"/>
            <a:ext cx="2743200" cy="40011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2000" b="1">
                <a:solidFill>
                  <a:srgbClr val="FF0000"/>
                </a:solidFill>
              </a:rPr>
              <a:t>Fotografie: Piotr Kurek</a:t>
            </a:r>
          </a:p>
        </p:txBody>
      </p:sp>
    </p:spTree>
    <p:extLst>
      <p:ext uri="{BB962C8B-B14F-4D97-AF65-F5344CB8AC3E}">
        <p14:creationId xmlns=""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0015" y="2619375"/>
            <a:ext cx="6845068" cy="269666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400300" y="590550"/>
            <a:ext cx="7042249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4000" b="1">
                <a:solidFill>
                  <a:srgbClr val="FF0000"/>
                </a:solidFill>
              </a:rPr>
              <a:t>Leon Dembowski (1789- 1878)</a:t>
            </a:r>
          </a:p>
        </p:txBody>
      </p:sp>
    </p:spTree>
    <p:extLst>
      <p:ext uri="{BB962C8B-B14F-4D97-AF65-F5344CB8AC3E}">
        <p14:creationId xmlns="" xmlns:p14="http://schemas.microsoft.com/office/powerpoint/2010/main" val="3930778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3978" y="288627"/>
            <a:ext cx="12054516" cy="646331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pl-PL" sz="3600" b="1">
                <a:solidFill>
                  <a:srgbClr val="FF0000"/>
                </a:solidFill>
              </a:rPr>
              <a:t>Dominik Staszewski (1861-1926)</a:t>
            </a:r>
            <a:endParaRPr lang="pl-PL" sz="3600" b="1"/>
          </a:p>
        </p:txBody>
      </p:sp>
      <p:sp>
        <p:nvSpPr>
          <p:cNvPr id="3" name="pole tekstowe 2"/>
          <p:cNvSpPr txBox="1"/>
          <p:nvPr/>
        </p:nvSpPr>
        <p:spPr>
          <a:xfrm>
            <a:off x="381262" y="1962646"/>
            <a:ext cx="5718175" cy="461665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endParaRPr lang="pl-PL" sz="240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5760" y="1590675"/>
            <a:ext cx="2743200" cy="39740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4992" y="2886075"/>
            <a:ext cx="3589532" cy="255681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" y="2925510"/>
            <a:ext cx="3548657" cy="25942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542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25242" y="533400"/>
            <a:ext cx="6996352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3600" b="1">
                <a:solidFill>
                  <a:srgbClr val="FF0000"/>
                </a:solidFill>
              </a:rPr>
              <a:t>Olszewski Franciszek (1859-1918)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167" y="1257300"/>
            <a:ext cx="5250306" cy="293484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2765" y="3333750"/>
            <a:ext cx="5380285" cy="32985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6409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58850" y="295275"/>
            <a:ext cx="5423074" cy="923330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pl-PL" sz="3600">
                <a:solidFill>
                  <a:srgbClr val="FF0000"/>
                </a:solidFill>
              </a:rPr>
              <a:t>Karol </a:t>
            </a:r>
            <a:r>
              <a:rPr lang="pl-PL" sz="3600" err="1">
                <a:solidFill>
                  <a:srgbClr val="FF0000"/>
                </a:solidFill>
              </a:rPr>
              <a:t>Moycho</a:t>
            </a:r>
            <a:r>
              <a:rPr lang="pl-PL" sz="3600">
                <a:solidFill>
                  <a:srgbClr val="FF0000"/>
                </a:solidFill>
              </a:rPr>
              <a:t> (1814-1906)</a:t>
            </a:r>
            <a:endParaRPr lang="pl-PL" sz="3600"/>
          </a:p>
          <a:p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958850" y="1989138"/>
            <a:ext cx="4310063" cy="461665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endParaRPr lang="pl-PL" sz="240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7388" y="495300"/>
            <a:ext cx="3741737" cy="63363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4151" y="2247900"/>
            <a:ext cx="6901945" cy="3040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2550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381832" y="409575"/>
            <a:ext cx="7540128" cy="707886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pl-PL" sz="4000">
                <a:solidFill>
                  <a:srgbClr val="FF0000"/>
                </a:solidFill>
              </a:rPr>
              <a:t>Fabian Dowgiałło (1791/92 - 1846)</a:t>
            </a:r>
            <a:endParaRPr lang="pl-PL" sz="4000"/>
          </a:p>
        </p:txBody>
      </p:sp>
      <p:pic>
        <p:nvPicPr>
          <p:cNvPr id="3" name="Obraz 2" descr="dowgialo pre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" y="1847850"/>
            <a:ext cx="7268168" cy="3038342"/>
          </a:xfrm>
          <a:prstGeom prst="rect">
            <a:avLst/>
          </a:prstGeom>
        </p:spPr>
      </p:pic>
      <p:pic>
        <p:nvPicPr>
          <p:cNvPr id="4" name="Obraz 3" descr="gz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50886" y="1847850"/>
            <a:ext cx="2743200" cy="2793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6578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16138" y="422275"/>
            <a:ext cx="7694226" cy="707886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pl-PL" sz="4000">
                <a:solidFill>
                  <a:srgbClr val="FF0000"/>
                </a:solidFill>
              </a:rPr>
              <a:t>Jarnuszkiewicz Piotr (1799-  1863)</a:t>
            </a:r>
            <a:endParaRPr lang="pl-PL" sz="400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7400" y="2266950"/>
            <a:ext cx="6036712" cy="33912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6837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57611" y="342900"/>
            <a:ext cx="9550102" cy="160020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pl-PL" sz="4000">
                <a:solidFill>
                  <a:srgbClr val="FF0000"/>
                </a:solidFill>
                <a:latin typeface="Calibri" charset="0"/>
              </a:rPr>
              <a:t>Nepomucena z Prądzyńskich </a:t>
            </a:r>
            <a:r>
              <a:rPr lang="pl-PL" sz="4000" err="1">
                <a:solidFill>
                  <a:srgbClr val="FF0000"/>
                </a:solidFill>
                <a:latin typeface="Calibri" charset="0"/>
              </a:rPr>
              <a:t>Moszczeńska</a:t>
            </a:r>
            <a:r>
              <a:rPr lang="pl-PL" sz="4000">
                <a:solidFill>
                  <a:srgbClr val="FF0000"/>
                </a:solidFill>
                <a:latin typeface="Calibri" charset="0"/>
              </a:rPr>
              <a:t>  (1790-1858)</a:t>
            </a:r>
            <a:r>
              <a:rPr lang="pl-PL" sz="4000">
                <a:solidFill>
                  <a:srgbClr val="000000"/>
                </a:solidFill>
                <a:latin typeface="Calibri" charset="0"/>
              </a:rPr>
              <a:t> </a:t>
            </a:r>
            <a:endParaRPr lang="pl-PL" sz="4000">
              <a:latin typeface="Calibri" charset="0"/>
            </a:endParaRPr>
          </a:p>
          <a:p>
            <a:pPr algn="ctr"/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9897" y="1752600"/>
            <a:ext cx="3087390" cy="466159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0871" y="2552700"/>
            <a:ext cx="4229992" cy="2473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2335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369635" y="315416"/>
            <a:ext cx="5516545" cy="707886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pl-PL" sz="4000" b="1">
                <a:solidFill>
                  <a:srgbClr val="FF0000"/>
                </a:solidFill>
              </a:rPr>
              <a:t>Biblioteki ziemiańskie</a:t>
            </a:r>
            <a:endParaRPr lang="pl-PL" sz="4000" b="1"/>
          </a:p>
        </p:txBody>
      </p:sp>
      <p:sp>
        <p:nvSpPr>
          <p:cNvPr id="3" name="pole tekstowe 2"/>
          <p:cNvSpPr txBox="1"/>
          <p:nvPr/>
        </p:nvSpPr>
        <p:spPr>
          <a:xfrm>
            <a:off x="395288" y="1560513"/>
            <a:ext cx="4405312" cy="461665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r>
              <a:rPr lang="pl-PL" sz="2400" b="1">
                <a:solidFill>
                  <a:srgbClr val="FF0000"/>
                </a:solidFill>
                <a:latin typeface="Calibri" charset="0"/>
              </a:rPr>
              <a:t>Biesiekierskich (Płowce)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7032562" y="1560513"/>
            <a:ext cx="3967247" cy="461665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pl-PL" sz="2400" b="1">
                <a:solidFill>
                  <a:srgbClr val="FF0000"/>
                </a:solidFill>
              </a:rPr>
              <a:t>Michałowskich ze Słupi</a:t>
            </a:r>
          </a:p>
        </p:txBody>
      </p:sp>
      <p:pic>
        <p:nvPicPr>
          <p:cNvPr id="5" name="Obraz 4" descr="Biesiekiers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876" y="3166125"/>
            <a:ext cx="5119982" cy="2738811"/>
          </a:xfrm>
          <a:prstGeom prst="rect">
            <a:avLst/>
          </a:prstGeom>
        </p:spPr>
      </p:pic>
      <p:pic>
        <p:nvPicPr>
          <p:cNvPr id="6" name="Obraz 5" descr="Michałows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3280" y="3174489"/>
            <a:ext cx="5169133" cy="27198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7095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73570" y="314325"/>
            <a:ext cx="4924671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4000" b="1">
                <a:solidFill>
                  <a:srgbClr val="FF0000"/>
                </a:solidFill>
              </a:rPr>
              <a:t>Biblioteki ziemiańskie</a:t>
            </a:r>
            <a:endParaRPr lang="pl-PL" sz="4000" b="1"/>
          </a:p>
        </p:txBody>
      </p:sp>
      <p:sp>
        <p:nvSpPr>
          <p:cNvPr id="3" name="pole tekstowe 2"/>
          <p:cNvSpPr txBox="1"/>
          <p:nvPr/>
        </p:nvSpPr>
        <p:spPr>
          <a:xfrm>
            <a:off x="352581" y="1581150"/>
            <a:ext cx="4779239" cy="46166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2400" b="1">
                <a:solidFill>
                  <a:srgbClr val="FF0000"/>
                </a:solidFill>
              </a:rPr>
              <a:t>Kołaczkowskich (Cielętniki)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851507" y="1581150"/>
            <a:ext cx="4391422" cy="461665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pl-PL" sz="2400" b="1">
                <a:solidFill>
                  <a:srgbClr val="FF0000"/>
                </a:solidFill>
              </a:rPr>
              <a:t>Gustawa Zielińskiego (Skępe)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962" y="2828925"/>
            <a:ext cx="4575671" cy="3199567"/>
          </a:xfrm>
          <a:prstGeom prst="rect">
            <a:avLst/>
          </a:prstGeom>
        </p:spPr>
      </p:pic>
      <p:pic>
        <p:nvPicPr>
          <p:cNvPr id="7" name="Obraz 6" descr="ske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33640" y="2811463"/>
            <a:ext cx="4866173" cy="3165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7151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52783" y="395784"/>
            <a:ext cx="9750267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4000">
                <a:solidFill>
                  <a:srgbClr val="FF0000"/>
                </a:solidFill>
                <a:latin typeface="Calibri" charset="0"/>
              </a:rPr>
              <a:t>Józef Franciszek Ignacy Regulski(1773-1851)</a:t>
            </a:r>
            <a:endParaRPr lang="pl-PL" sz="4000">
              <a:latin typeface="Calibri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852" y="1304382"/>
            <a:ext cx="3599954" cy="53671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5229" y="3166676"/>
            <a:ext cx="6535209" cy="35146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8560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56720" y="88008"/>
            <a:ext cx="7458650" cy="120032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3600">
                <a:solidFill>
                  <a:srgbClr val="FF0000"/>
                </a:solidFill>
              </a:rPr>
              <a:t>Biblioteka Uniwersytecka w Toruniu</a:t>
            </a:r>
            <a:endParaRPr lang="pl-PL" sz="3600"/>
          </a:p>
          <a:p>
            <a:pPr algn="ctr"/>
            <a:endParaRPr lang="pl-PL"/>
          </a:p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114300" y="1209675"/>
            <a:ext cx="5673754" cy="674052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pl-PL" sz="2400" b="1">
                <a:solidFill>
                  <a:srgbClr val="FF0000"/>
                </a:solidFill>
                <a:latin typeface="Calibri" charset="0"/>
              </a:rPr>
              <a:t>Data powstania: 1945 rok </a:t>
            </a:r>
            <a:endParaRPr lang="pl-PL" sz="2400" b="1">
              <a:latin typeface="Calibri" charset="0"/>
            </a:endParaRPr>
          </a:p>
          <a:p>
            <a:endParaRPr lang="pl-PL">
              <a:latin typeface="Calibri" charset="0"/>
            </a:endParaRPr>
          </a:p>
          <a:p>
            <a:r>
              <a:rPr lang="pl-PL" sz="2400" b="1">
                <a:solidFill>
                  <a:srgbClr val="FF0000"/>
                </a:solidFill>
                <a:latin typeface="Calibri" charset="0"/>
              </a:rPr>
              <a:t>Zbiory: </a:t>
            </a:r>
            <a:endParaRPr lang="pl-PL" sz="2400" b="1">
              <a:latin typeface="Calibri" charset="0"/>
            </a:endParaRPr>
          </a:p>
          <a:p>
            <a:r>
              <a:rPr lang="pl-PL" sz="2400" b="1">
                <a:solidFill>
                  <a:srgbClr val="FF0000"/>
                </a:solidFill>
                <a:latin typeface="Calibri" charset="0"/>
              </a:rPr>
              <a:t>- 1 400 tysięcy książek</a:t>
            </a:r>
            <a:endParaRPr lang="pl-PL" sz="2400" b="1">
              <a:latin typeface="Calibri" charset="0"/>
            </a:endParaRPr>
          </a:p>
          <a:p>
            <a:r>
              <a:rPr lang="pl-PL" sz="2400" b="1">
                <a:solidFill>
                  <a:srgbClr val="FF0000"/>
                </a:solidFill>
              </a:rPr>
              <a:t>- 600 tysięcy jednostek czasopism</a:t>
            </a:r>
            <a:endParaRPr lang="pl-PL" sz="2400" b="1"/>
          </a:p>
          <a:p>
            <a:r>
              <a:rPr lang="pl-PL" sz="2400" b="1">
                <a:solidFill>
                  <a:srgbClr val="FF0000"/>
                </a:solidFill>
              </a:rPr>
              <a:t>- 520 tysięcy jednostek zbiorów specjalnych</a:t>
            </a:r>
            <a:endParaRPr lang="pl-PL" sz="2400" b="1"/>
          </a:p>
          <a:p>
            <a:endParaRPr lang="pl-PL"/>
          </a:p>
          <a:p>
            <a:r>
              <a:rPr lang="pl-PL" sz="2400" b="1">
                <a:solidFill>
                  <a:srgbClr val="FF0000"/>
                </a:solidFill>
              </a:rPr>
              <a:t>Profil tematyczny:</a:t>
            </a:r>
            <a:endParaRPr lang="pl-PL" sz="2400" b="1"/>
          </a:p>
          <a:p>
            <a:r>
              <a:rPr lang="pl-PL" sz="2400" b="1">
                <a:solidFill>
                  <a:srgbClr val="FF0000"/>
                </a:solidFill>
              </a:rPr>
              <a:t>- </a:t>
            </a:r>
            <a:r>
              <a:rPr lang="pl-PL" sz="2400" b="1" err="1">
                <a:solidFill>
                  <a:srgbClr val="FF0000"/>
                </a:solidFill>
              </a:rPr>
              <a:t>baltica</a:t>
            </a:r>
            <a:endParaRPr lang="pl-PL" sz="2400" b="1"/>
          </a:p>
          <a:p>
            <a:r>
              <a:rPr lang="pl-PL" sz="2400" b="1">
                <a:solidFill>
                  <a:srgbClr val="FF0000"/>
                </a:solidFill>
              </a:rPr>
              <a:t>- </a:t>
            </a:r>
            <a:r>
              <a:rPr lang="pl-PL" sz="2400" b="1" err="1">
                <a:solidFill>
                  <a:srgbClr val="FF0000"/>
                </a:solidFill>
              </a:rPr>
              <a:t>copernicana</a:t>
            </a:r>
            <a:endParaRPr lang="pl-PL" sz="2400" b="1"/>
          </a:p>
          <a:p>
            <a:r>
              <a:rPr lang="pl-PL" sz="2400" b="1">
                <a:solidFill>
                  <a:srgbClr val="FF0000"/>
                </a:solidFill>
              </a:rPr>
              <a:t>- </a:t>
            </a:r>
            <a:r>
              <a:rPr lang="pl-PL" sz="2400" b="1" err="1">
                <a:solidFill>
                  <a:srgbClr val="FF0000"/>
                </a:solidFill>
              </a:rPr>
              <a:t>toruniensia</a:t>
            </a:r>
            <a:endParaRPr lang="pl-PL" sz="2400" b="1"/>
          </a:p>
          <a:p>
            <a:r>
              <a:rPr lang="pl-PL" sz="2400" b="1">
                <a:solidFill>
                  <a:srgbClr val="FF0000"/>
                </a:solidFill>
              </a:rPr>
              <a:t>- </a:t>
            </a:r>
            <a:r>
              <a:rPr lang="pl-PL" sz="2400" b="1" err="1">
                <a:solidFill>
                  <a:srgbClr val="FF0000"/>
                </a:solidFill>
              </a:rPr>
              <a:t>wilniana</a:t>
            </a:r>
            <a:endParaRPr lang="pl-PL" sz="2400" b="1"/>
          </a:p>
          <a:p>
            <a:r>
              <a:rPr lang="pl-PL" sz="2400" b="1">
                <a:solidFill>
                  <a:srgbClr val="FF0000"/>
                </a:solidFill>
              </a:rPr>
              <a:t>- zbiory emigracyjne</a:t>
            </a:r>
            <a:endParaRPr lang="pl-PL" sz="2400" b="1"/>
          </a:p>
          <a:p>
            <a:r>
              <a:rPr lang="pl-PL" sz="2400" b="1">
                <a:solidFill>
                  <a:srgbClr val="FF0000"/>
                </a:solidFill>
              </a:rPr>
              <a:t>- polonica</a:t>
            </a:r>
            <a:endParaRPr lang="pl-PL" sz="2400" b="1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pic>
        <p:nvPicPr>
          <p:cNvPr id="4" name="Obraz 3" descr="640px-Biblioteka_UMK_-_Biela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3684" y="1701800"/>
            <a:ext cx="5291229" cy="39718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2190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8827" y="503238"/>
            <a:ext cx="10231948" cy="707886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pl-PL" sz="4000" b="1">
                <a:solidFill>
                  <a:srgbClr val="FF0000"/>
                </a:solidFill>
              </a:rPr>
              <a:t>Książki ze zbiorów pracowników naukowych</a:t>
            </a:r>
            <a:r>
              <a:rPr lang="pl-PL" sz="4000">
                <a:solidFill>
                  <a:srgbClr val="FF0000"/>
                </a:solidFill>
              </a:rPr>
              <a:t> </a:t>
            </a:r>
            <a:endParaRPr lang="pl-PL" sz="4000"/>
          </a:p>
        </p:txBody>
      </p:sp>
      <p:sp>
        <p:nvSpPr>
          <p:cNvPr id="3" name="pole tekstowe 2"/>
          <p:cNvSpPr txBox="1"/>
          <p:nvPr/>
        </p:nvSpPr>
        <p:spPr>
          <a:xfrm>
            <a:off x="323993" y="1238250"/>
            <a:ext cx="3761219" cy="738664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endParaRPr lang="pl-PL" sz="2400" b="1">
              <a:solidFill>
                <a:srgbClr val="FF0000"/>
              </a:solidFill>
            </a:endParaRPr>
          </a:p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390698" y="1602553"/>
            <a:ext cx="4597795" cy="461665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pl-PL" sz="2400" b="1" err="1">
                <a:solidFill>
                  <a:srgbClr val="FF0000"/>
                </a:solidFill>
              </a:rPr>
              <a:t>Leppert</a:t>
            </a:r>
            <a:r>
              <a:rPr lang="pl-PL" sz="2400" b="1">
                <a:solidFill>
                  <a:srgbClr val="FF0000"/>
                </a:solidFill>
              </a:rPr>
              <a:t> Władysław (1848-1920)</a:t>
            </a:r>
          </a:p>
        </p:txBody>
      </p:sp>
      <p:pic>
        <p:nvPicPr>
          <p:cNvPr id="6" name="Obraz 5" descr="Leppert podp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987" y="2971800"/>
            <a:ext cx="3747449" cy="2495281"/>
          </a:xfrm>
          <a:prstGeom prst="rect">
            <a:avLst/>
          </a:prstGeom>
        </p:spPr>
      </p:pic>
      <p:pic>
        <p:nvPicPr>
          <p:cNvPr id="7" name="Obraz 6" descr="Leppert pie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3503" y="2959657"/>
            <a:ext cx="3504021" cy="25088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8226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51162" y="485775"/>
            <a:ext cx="7551638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4000" b="1">
                <a:solidFill>
                  <a:srgbClr val="FF0000"/>
                </a:solidFill>
              </a:rPr>
              <a:t>Józef Cieszkowski (1789-1867) ???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333" y="1695450"/>
            <a:ext cx="3225403" cy="462520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9666" y="1704694"/>
            <a:ext cx="7540534" cy="46135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17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125583" y="581025"/>
            <a:ext cx="5591231" cy="1323439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pl-PL" sz="4000" b="1">
                <a:solidFill>
                  <a:srgbClr val="FF0000"/>
                </a:solidFill>
              </a:rPr>
              <a:t>Małkowski Konstanty (1816-1905) ???</a:t>
            </a:r>
          </a:p>
        </p:txBody>
      </p:sp>
      <p:pic>
        <p:nvPicPr>
          <p:cNvPr id="3" name="Obraz 2" descr="Małkowski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8618" y="2276857"/>
            <a:ext cx="3409760" cy="38394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4381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868862" y="1000125"/>
            <a:ext cx="4185394" cy="707886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pl-PL" sz="4000">
                <a:solidFill>
                  <a:srgbClr val="FF0000"/>
                </a:solidFill>
              </a:rPr>
              <a:t>Dziękuję za uwagę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992174" y="2676525"/>
            <a:ext cx="6827228" cy="353943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3200">
                <a:solidFill>
                  <a:srgbClr val="FF0000"/>
                </a:solidFill>
              </a:rPr>
              <a:t>Grzegorz </a:t>
            </a:r>
            <a:r>
              <a:rPr lang="pl-PL" sz="3200" err="1">
                <a:solidFill>
                  <a:srgbClr val="FF0000"/>
                </a:solidFill>
              </a:rPr>
              <a:t>Szturo</a:t>
            </a:r>
          </a:p>
          <a:p>
            <a:pPr algn="ctr"/>
            <a:r>
              <a:rPr lang="pl-PL" sz="3200">
                <a:solidFill>
                  <a:srgbClr val="FF0000"/>
                </a:solidFill>
              </a:rPr>
              <a:t>Biblioteka Uniwersytecka</a:t>
            </a:r>
          </a:p>
          <a:p>
            <a:pPr algn="ctr"/>
            <a:r>
              <a:rPr lang="pl-PL" sz="3200">
                <a:solidFill>
                  <a:srgbClr val="FF0000"/>
                </a:solidFill>
              </a:rPr>
              <a:t>Oddział Gromadzenia i Uzupełniania Zbiorów</a:t>
            </a:r>
          </a:p>
          <a:p>
            <a:pPr algn="ctr"/>
            <a:r>
              <a:rPr lang="pl-PL" sz="3200">
                <a:solidFill>
                  <a:srgbClr val="FF0000"/>
                </a:solidFill>
              </a:rPr>
              <a:t>Ul. Gagarina 13</a:t>
            </a:r>
          </a:p>
          <a:p>
            <a:pPr algn="ctr"/>
            <a:r>
              <a:rPr lang="pl-PL" sz="3200">
                <a:solidFill>
                  <a:srgbClr val="FF0000"/>
                </a:solidFill>
              </a:rPr>
              <a:t>87-100 Toruń</a:t>
            </a:r>
          </a:p>
          <a:p>
            <a:pPr algn="ctr"/>
            <a:r>
              <a:rPr lang="pl-PL" sz="3200">
                <a:solidFill>
                  <a:srgbClr val="FF0000"/>
                </a:solidFill>
              </a:rPr>
              <a:t>Mail: Grzegorz.Szturo@umk.pl</a:t>
            </a:r>
          </a:p>
        </p:txBody>
      </p:sp>
    </p:spTree>
    <p:extLst>
      <p:ext uri="{BB962C8B-B14F-4D97-AF65-F5344CB8AC3E}">
        <p14:creationId xmlns="" xmlns:p14="http://schemas.microsoft.com/office/powerpoint/2010/main" val="308116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1313" y="811213"/>
            <a:ext cx="6781800" cy="2308324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r>
              <a:rPr lang="pl-PL" sz="3600" b="1">
                <a:solidFill>
                  <a:srgbClr val="FF0000"/>
                </a:solidFill>
              </a:rPr>
              <a:t>Biblioteka Komisji Rządowej Sprawiedliwości</a:t>
            </a:r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</p:txBody>
      </p:sp>
      <p:pic>
        <p:nvPicPr>
          <p:cNvPr id="3" name="Obraz 2" descr="grzbi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1538" y="368300"/>
            <a:ext cx="3357173" cy="6257032"/>
          </a:xfrm>
          <a:prstGeom prst="rect">
            <a:avLst/>
          </a:prstGeom>
        </p:spPr>
      </p:pic>
      <p:pic>
        <p:nvPicPr>
          <p:cNvPr id="6" name="Obraz 5" descr="Spis projektow korek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935" y="2274818"/>
            <a:ext cx="5058750" cy="4337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061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-60325" y="744538"/>
            <a:ext cx="3667125" cy="1015663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r>
              <a:rPr lang="pl-PL" sz="2000" b="1">
                <a:solidFill>
                  <a:srgbClr val="FF0000"/>
                </a:solidFill>
              </a:rPr>
              <a:t>Rękopiśmienny odpis pisma Komisji Rządowej Sprawiedliwości</a:t>
            </a:r>
            <a:r>
              <a:rPr lang="pl-PL">
                <a:solidFill>
                  <a:srgbClr val="000000"/>
                </a:solidFill>
              </a:rPr>
              <a:t> </a:t>
            </a:r>
          </a:p>
        </p:txBody>
      </p:sp>
      <p:pic>
        <p:nvPicPr>
          <p:cNvPr id="3" name="Obraz 2" descr="rekop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5904" y="422870"/>
            <a:ext cx="3889375" cy="59952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5894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189288" y="328613"/>
            <a:ext cx="5681662" cy="40005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pl-PL" sz="2000" b="1">
                <a:solidFill>
                  <a:srgbClr val="FF0000"/>
                </a:solidFill>
              </a:rPr>
              <a:t>Referendarz stanu Michał Wyszkowski (1770-1829)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649275" y="3422650"/>
            <a:ext cx="4766063" cy="40011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algn="ctr"/>
            <a:r>
              <a:rPr lang="pl-PL" sz="2000" b="1">
                <a:solidFill>
                  <a:srgbClr val="FF0000"/>
                </a:solidFill>
              </a:rPr>
              <a:t>Radca stanu Józef Sierakowski (1765-1831)</a:t>
            </a:r>
          </a:p>
        </p:txBody>
      </p:sp>
      <p:pic>
        <p:nvPicPr>
          <p:cNvPr id="3" name="Obraz 2" descr="Sierakowski po korekc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555" y="4200525"/>
            <a:ext cx="9995219" cy="2039526"/>
          </a:xfrm>
          <a:prstGeom prst="rect">
            <a:avLst/>
          </a:prstGeom>
        </p:spPr>
      </p:pic>
      <p:pic>
        <p:nvPicPr>
          <p:cNvPr id="4" name="Obraz 3" descr="wyszkows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666" y="1064591"/>
            <a:ext cx="9984772" cy="23517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5378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zpal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9714" y="881003"/>
            <a:ext cx="3480079" cy="5235933"/>
          </a:xfrm>
          <a:prstGeom prst="rect">
            <a:avLst/>
          </a:prstGeom>
        </p:spPr>
      </p:pic>
      <p:pic>
        <p:nvPicPr>
          <p:cNvPr id="5" name="Obraz 4" descr="korekta tekstu k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256" y="2009775"/>
            <a:ext cx="6904038" cy="1700701"/>
          </a:xfrm>
          <a:prstGeom prst="rect">
            <a:avLst/>
          </a:prstGeom>
        </p:spPr>
      </p:pic>
      <p:pic>
        <p:nvPicPr>
          <p:cNvPr id="6" name="Obraz 5" descr="Korekta tekstu 2 k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4107" y="4681895"/>
            <a:ext cx="6934200" cy="14269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5775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882480" y="288627"/>
            <a:ext cx="7887484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4000">
                <a:solidFill>
                  <a:srgbClr val="FF0000"/>
                </a:solidFill>
              </a:rPr>
              <a:t>Biblioteka Sądu Apelacyjnego</a:t>
            </a:r>
            <a:endParaRPr lang="pl-PL" sz="4000"/>
          </a:p>
        </p:txBody>
      </p:sp>
      <p:sp>
        <p:nvSpPr>
          <p:cNvPr id="3" name="pole tekstowe 2"/>
          <p:cNvSpPr txBox="1"/>
          <p:nvPr/>
        </p:nvSpPr>
        <p:spPr>
          <a:xfrm>
            <a:off x="810704" y="1989087"/>
            <a:ext cx="2743200" cy="461665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endParaRPr lang="pl-PL" sz="2400"/>
          </a:p>
        </p:txBody>
      </p:sp>
      <p:pic>
        <p:nvPicPr>
          <p:cNvPr id="4" name="Obraz 3" descr="BSA grzbi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756" y="1296911"/>
            <a:ext cx="2309813" cy="5411470"/>
          </a:xfrm>
          <a:prstGeom prst="rect">
            <a:avLst/>
          </a:prstGeom>
        </p:spPr>
      </p:pic>
      <p:pic>
        <p:nvPicPr>
          <p:cNvPr id="5" name="Obraz 4" descr="BSA podp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85125" y="1276741"/>
            <a:ext cx="3797300" cy="5416159"/>
          </a:xfrm>
          <a:prstGeom prst="rect">
            <a:avLst/>
          </a:prstGeom>
        </p:spPr>
      </p:pic>
      <p:pic>
        <p:nvPicPr>
          <p:cNvPr id="6" name="Obraz 5" descr="BSA wyklejk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1963" y="1312843"/>
            <a:ext cx="4440237" cy="5397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6828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65488" y="261838"/>
            <a:ext cx="662940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3600">
                <a:solidFill>
                  <a:srgbClr val="FF0000"/>
                </a:solidFill>
              </a:rPr>
              <a:t>Jan </a:t>
            </a:r>
            <a:r>
              <a:rPr lang="pl-PL" sz="3600" err="1">
                <a:solidFill>
                  <a:srgbClr val="FF0000"/>
                </a:solidFill>
              </a:rPr>
              <a:t>Olrych</a:t>
            </a:r>
            <a:r>
              <a:rPr lang="pl-PL" sz="3600">
                <a:solidFill>
                  <a:srgbClr val="FF0000"/>
                </a:solidFill>
              </a:rPr>
              <a:t> Szaniecki (1783 – 1840)</a:t>
            </a:r>
            <a:endParaRPr lang="pl-PL" sz="3600"/>
          </a:p>
        </p:txBody>
      </p:sp>
      <p:sp>
        <p:nvSpPr>
          <p:cNvPr id="3" name="pole tekstowe 2"/>
          <p:cNvSpPr txBox="1"/>
          <p:nvPr/>
        </p:nvSpPr>
        <p:spPr>
          <a:xfrm>
            <a:off x="704117" y="1828105"/>
            <a:ext cx="3467100" cy="738664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endParaRPr lang="pl-PL" sz="2400"/>
          </a:p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260842"/>
            <a:ext cx="4297164" cy="50764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83288" y="2927198"/>
            <a:ext cx="5937185" cy="33704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5569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5350" y="405502"/>
            <a:ext cx="3756124" cy="59667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8463" y="3018992"/>
            <a:ext cx="6351538" cy="334529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5591175" y="695325"/>
            <a:ext cx="6149088" cy="83026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pl-PL" sz="2400" b="1">
                <a:solidFill>
                  <a:srgbClr val="FF0000"/>
                </a:solidFill>
              </a:rPr>
              <a:t>Dedykacja J. Szanieckiego dla Mikołaja Hoszowskiego (1778-1828)</a:t>
            </a:r>
          </a:p>
        </p:txBody>
      </p:sp>
    </p:spTree>
    <p:extLst>
      <p:ext uri="{BB962C8B-B14F-4D97-AF65-F5344CB8AC3E}">
        <p14:creationId xmlns="" xmlns:p14="http://schemas.microsoft.com/office/powerpoint/2010/main" val="203585103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207</Words>
  <Application>Microsoft Office PowerPoint</Application>
  <PresentationFormat>Niestandardowy</PresentationFormat>
  <Paragraphs>84</Paragraphs>
  <Slides>23</Slides>
  <Notes>23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Proweniencje wydawnictw z okresu Królestwa Polskiego w zbiorach Biblioteki Uniwersyteckiej w Toruniu.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Proweniencje wydawnictw z okresu Królestwa Polskiego w zbiorach Biblioteki Uniwersyteckiej w Toruniu.</dc:title>
  <dc:creator>Maciej</dc:creator>
  <cp:lastModifiedBy>Maciej</cp:lastModifiedBy>
  <cp:revision>1</cp:revision>
  <dcterms:modified xsi:type="dcterms:W3CDTF">2017-05-15T20:56:07Z</dcterms:modified>
</cp:coreProperties>
</file>