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3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BF095-D9B6-4680-9F7C-7A56358FF383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DF6D6-5C73-4488-9E24-2C4E5009D8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pic>
        <p:nvPicPr>
          <p:cNvPr id="7" name="Picture 6" descr="logo UMK poziom 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2667000" cy="1115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053A98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2018-04-12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</p:spTree>
    <p:extLst>
      <p:ext uri="{BB962C8B-B14F-4D97-AF65-F5344CB8AC3E}">
        <p14:creationId xmlns:p14="http://schemas.microsoft.com/office/powerpoint/2010/main" xmlns="" val="924552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003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E155-FF65-450A-B87D-1F9ED35DE560}" type="datetimeFigureOut">
              <a:rPr lang="pl-PL" smtClean="0"/>
              <a:pPr/>
              <a:t>2018-04-12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921-E188-4580-AF7E-55E734BB61D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6832"/>
            <a:ext cx="3635895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i="1" dirty="0" smtClean="0"/>
              <a:t>Ekwiwalencja pozycyjna konstrukcji składniowych w teorii i praktyce glottodydaktycznej</a:t>
            </a:r>
            <a:r>
              <a:rPr lang="pl-PL" sz="2800" dirty="0" smtClean="0"/>
              <a:t>  </a:t>
            </a:r>
            <a:r>
              <a:rPr lang="pl-PL" sz="2800" i="1" dirty="0" smtClean="0"/>
              <a:t>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4797152"/>
            <a:ext cx="4755974" cy="886945"/>
          </a:xfrm>
        </p:spPr>
        <p:txBody>
          <a:bodyPr/>
          <a:lstStyle/>
          <a:p>
            <a:pPr algn="ctr"/>
            <a:r>
              <a:rPr lang="pl-PL" sz="2000" b="1" dirty="0" smtClean="0"/>
              <a:t>Małgorzata Gębka-Wolak</a:t>
            </a:r>
            <a:endParaRPr 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7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8208912" cy="229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140857"/>
            <a:ext cx="2627785" cy="373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b="1" u="sng" dirty="0" smtClean="0"/>
              <a:t>Uwarunkowania kontekstowe</a:t>
            </a:r>
          </a:p>
          <a:p>
            <a:pPr>
              <a:buNone/>
            </a:pPr>
            <a:r>
              <a:rPr lang="pl-PL" sz="3600" dirty="0" smtClean="0"/>
              <a:t>NEGACJA </a:t>
            </a:r>
          </a:p>
          <a:p>
            <a:pPr>
              <a:buNone/>
            </a:pPr>
            <a:r>
              <a:rPr lang="pl-PL" sz="3600" b="1" dirty="0" smtClean="0"/>
              <a:t>(8) </a:t>
            </a:r>
            <a:r>
              <a:rPr lang="pl-PL" sz="3600" b="1" i="1" dirty="0" smtClean="0"/>
              <a:t>Czuję</a:t>
            </a:r>
            <a:r>
              <a:rPr lang="pl-PL" sz="3600" b="1" dirty="0" smtClean="0"/>
              <a:t> [</a:t>
            </a:r>
            <a:r>
              <a:rPr lang="pl-PL" sz="3600" b="1" i="1" dirty="0" smtClean="0"/>
              <a:t>zapach kawy</a:t>
            </a:r>
            <a:r>
              <a:rPr lang="pl-PL" sz="3600" b="1" dirty="0" smtClean="0"/>
              <a:t>]. </a:t>
            </a:r>
          </a:p>
          <a:p>
            <a:pPr>
              <a:buNone/>
            </a:pPr>
            <a:r>
              <a:rPr lang="pl-PL" sz="3600" b="1" dirty="0" smtClean="0"/>
              <a:t>(8a) </a:t>
            </a:r>
            <a:r>
              <a:rPr lang="pl-PL" sz="3600" b="1" i="1" dirty="0" smtClean="0"/>
              <a:t>Nie czuję</a:t>
            </a:r>
            <a:r>
              <a:rPr lang="pl-PL" sz="3600" b="1" dirty="0" smtClean="0"/>
              <a:t> [</a:t>
            </a:r>
            <a:r>
              <a:rPr lang="pl-PL" sz="3600" b="1" i="1" dirty="0" smtClean="0"/>
              <a:t>zapachu kawy</a:t>
            </a:r>
            <a:r>
              <a:rPr lang="pl-PL" sz="3600" b="1" dirty="0" smtClean="0"/>
              <a:t>]. </a:t>
            </a:r>
          </a:p>
          <a:p>
            <a:pPr>
              <a:buNone/>
            </a:pPr>
            <a:endParaRPr lang="pl-PL" sz="3600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23"/>
          </p:nvPr>
        </p:nvSpPr>
        <p:spPr>
          <a:xfrm>
            <a:off x="469900" y="1460500"/>
            <a:ext cx="7918524" cy="927100"/>
          </a:xfrm>
        </p:spPr>
        <p:txBody>
          <a:bodyPr>
            <a:noAutofit/>
          </a:bodyPr>
          <a:lstStyle/>
          <a:p>
            <a:r>
              <a:rPr lang="pl-PL" sz="3600" dirty="0" smtClean="0"/>
              <a:t>Problem repartycji fraz ekwiwalentnych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81336"/>
            <a:ext cx="822166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0"/>
            <a:ext cx="9145016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83164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561856"/>
            <a:ext cx="763284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TEORIA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20"/>
          </p:nvPr>
        </p:nvSpPr>
        <p:spPr>
          <a:xfrm>
            <a:off x="460374" y="309403"/>
            <a:ext cx="5876925" cy="239277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2"/>
          </p:nvPr>
        </p:nvSpPr>
        <p:spPr>
          <a:xfrm>
            <a:off x="469899" y="1556792"/>
            <a:ext cx="7918525" cy="4968552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Walencja</a:t>
            </a:r>
            <a:r>
              <a:rPr lang="pl-PL" sz="2400" dirty="0" smtClean="0"/>
              <a:t> – właściwość jednostki polegająca na „otwieraniu pustych miejsc” dla innych składników – pozycji składniowych. </a:t>
            </a:r>
          </a:p>
          <a:p>
            <a:r>
              <a:rPr lang="pl-PL" sz="2400" dirty="0" smtClean="0"/>
              <a:t>Dana jednostka </a:t>
            </a:r>
            <a:r>
              <a:rPr lang="pl-PL" sz="2400" b="1" dirty="0" smtClean="0"/>
              <a:t>„</a:t>
            </a:r>
            <a:r>
              <a:rPr lang="pl-PL" sz="2400" dirty="0" smtClean="0"/>
              <a:t>wymusza lub dopuszcza wystąpienie obok określonego typu innej jednostki” </a:t>
            </a:r>
            <a:r>
              <a:rPr lang="pl-PL" sz="1800" dirty="0" smtClean="0"/>
              <a:t>(</a:t>
            </a:r>
            <a:r>
              <a:rPr lang="pl-PL" sz="1800" dirty="0" err="1" smtClean="0"/>
              <a:t>Zaron</a:t>
            </a:r>
            <a:r>
              <a:rPr lang="pl-PL" sz="1800" dirty="0" smtClean="0"/>
              <a:t> 2012, s. 673)</a:t>
            </a:r>
          </a:p>
          <a:p>
            <a:pPr>
              <a:buNone/>
            </a:pPr>
            <a:r>
              <a:rPr lang="pl-PL" sz="2400" b="1" dirty="0" smtClean="0"/>
              <a:t>(1a) &amp; </a:t>
            </a:r>
            <a:r>
              <a:rPr lang="pl-PL" sz="2400" b="1" i="1" dirty="0" smtClean="0"/>
              <a:t>Anna położyła.</a:t>
            </a:r>
            <a:r>
              <a:rPr lang="pl-PL" sz="2400" b="1" dirty="0" smtClean="0"/>
              <a:t> </a:t>
            </a:r>
          </a:p>
          <a:p>
            <a:pPr>
              <a:buNone/>
            </a:pPr>
            <a:r>
              <a:rPr lang="pl-PL" sz="2400" b="1" dirty="0" smtClean="0"/>
              <a:t>(1b) </a:t>
            </a:r>
            <a:r>
              <a:rPr lang="pl-PL" sz="2400" b="1" i="1" dirty="0" smtClean="0"/>
              <a:t>Anna położyła </a:t>
            </a:r>
            <a:r>
              <a:rPr lang="pl-PL" sz="2400" b="1" dirty="0" smtClean="0"/>
              <a:t>[</a:t>
            </a:r>
            <a:r>
              <a:rPr lang="pl-PL" sz="2400" b="1" i="1" dirty="0" smtClean="0"/>
              <a:t>książki</a:t>
            </a:r>
            <a:r>
              <a:rPr lang="pl-PL" sz="2400" b="1" dirty="0" smtClean="0"/>
              <a:t>].</a:t>
            </a:r>
          </a:p>
          <a:p>
            <a:pPr>
              <a:buNone/>
            </a:pPr>
            <a:r>
              <a:rPr lang="pl-PL" sz="2400" b="1" dirty="0" smtClean="0"/>
              <a:t>(1c) </a:t>
            </a:r>
            <a:r>
              <a:rPr lang="pl-PL" sz="2400" b="1" i="1" dirty="0" smtClean="0"/>
              <a:t>Anna położyła </a:t>
            </a:r>
            <a:r>
              <a:rPr lang="pl-PL" sz="2400" b="1" dirty="0" smtClean="0"/>
              <a:t>[</a:t>
            </a:r>
            <a:r>
              <a:rPr lang="pl-PL" sz="2400" b="1" i="1" dirty="0" smtClean="0"/>
              <a:t>książki</a:t>
            </a:r>
            <a:r>
              <a:rPr lang="pl-PL" sz="2400" b="1" dirty="0" smtClean="0"/>
              <a:t>]</a:t>
            </a:r>
            <a:r>
              <a:rPr lang="pl-PL" sz="2400" b="1" i="1" dirty="0" smtClean="0"/>
              <a:t> </a:t>
            </a:r>
            <a:r>
              <a:rPr lang="pl-PL" sz="2400" b="1" dirty="0" smtClean="0"/>
              <a:t>&lt;</a:t>
            </a:r>
            <a:r>
              <a:rPr lang="pl-PL" sz="2400" b="1" i="1" dirty="0" smtClean="0"/>
              <a:t>na stół</a:t>
            </a:r>
            <a:r>
              <a:rPr lang="pl-PL" sz="2400" b="1" dirty="0" smtClean="0"/>
              <a:t>&gt;.</a:t>
            </a:r>
          </a:p>
          <a:p>
            <a:pPr>
              <a:buNone/>
            </a:pPr>
            <a:r>
              <a:rPr lang="pl-PL" sz="2000" dirty="0" smtClean="0"/>
              <a:t>[  ] – pozycje wymagane (wymuszane) ; </a:t>
            </a:r>
          </a:p>
          <a:p>
            <a:pPr>
              <a:buNone/>
            </a:pPr>
            <a:r>
              <a:rPr lang="pl-PL" sz="2000" dirty="0" smtClean="0"/>
              <a:t>&lt; &gt; – pozycje niewymagane (dopuszczane)</a:t>
            </a:r>
          </a:p>
          <a:p>
            <a:pPr>
              <a:buNone/>
            </a:pPr>
            <a:r>
              <a:rPr lang="pl-PL" sz="2000" dirty="0" smtClean="0"/>
              <a:t>&amp;  – konstrukcja eliptyczna, tj. taką, w której wymagana pozycja nie została zrealizowana.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23"/>
          </p:nvPr>
        </p:nvSpPr>
        <p:spPr>
          <a:xfrm>
            <a:off x="467544" y="836712"/>
            <a:ext cx="5867399" cy="576064"/>
          </a:xfrm>
        </p:spPr>
        <p:txBody>
          <a:bodyPr>
            <a:noAutofit/>
          </a:bodyPr>
          <a:lstStyle/>
          <a:p>
            <a:r>
              <a:rPr lang="pl-PL" sz="3200" dirty="0" smtClean="0"/>
              <a:t>Walencja – pozycja składniowa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TEORIA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buNone/>
            </a:pPr>
            <a:r>
              <a:rPr lang="pl-PL" sz="3600" b="1" dirty="0" smtClean="0"/>
              <a:t>(2) </a:t>
            </a:r>
            <a:r>
              <a:rPr lang="pl-PL" sz="3600" b="1" i="1" dirty="0" smtClean="0"/>
              <a:t>Radził przyjacielowi </a:t>
            </a:r>
            <a:r>
              <a:rPr lang="pl-PL" sz="3600" b="1" dirty="0" smtClean="0"/>
              <a:t>[</a:t>
            </a:r>
            <a:r>
              <a:rPr lang="pl-PL" sz="3600" b="1" i="1" dirty="0" smtClean="0"/>
              <a:t>porzucić tę kobietę </a:t>
            </a:r>
            <a:r>
              <a:rPr lang="pl-PL" sz="3600" b="1" dirty="0" smtClean="0"/>
              <a:t>|| </a:t>
            </a:r>
            <a:r>
              <a:rPr lang="pl-PL" sz="3600" b="1" i="1" dirty="0" smtClean="0"/>
              <a:t>żeby porzucił tę kobietę </a:t>
            </a:r>
            <a:r>
              <a:rPr lang="pl-PL" sz="3600" b="1" dirty="0" smtClean="0"/>
              <a:t>|| </a:t>
            </a:r>
            <a:r>
              <a:rPr lang="pl-PL" sz="3600" b="1" i="1" dirty="0" smtClean="0"/>
              <a:t>porzucenie tej kobiety</a:t>
            </a:r>
            <a:r>
              <a:rPr lang="pl-PL" sz="3600" b="1" dirty="0" smtClean="0"/>
              <a:t>]</a:t>
            </a:r>
            <a:r>
              <a:rPr lang="pl-PL" sz="3600" b="1" i="1" dirty="0" smtClean="0"/>
              <a:t>.</a:t>
            </a:r>
            <a:endParaRPr lang="pl-PL" sz="3600" b="1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Ekwiwalencja pozycyjna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TEORIA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2"/>
          </p:nvPr>
        </p:nvSpPr>
        <p:spPr>
          <a:xfrm>
            <a:off x="323529" y="1988840"/>
            <a:ext cx="8352928" cy="2736304"/>
          </a:xfrm>
        </p:spPr>
        <p:txBody>
          <a:bodyPr/>
          <a:lstStyle/>
          <a:p>
            <a:pPr>
              <a:buNone/>
            </a:pPr>
            <a:r>
              <a:rPr lang="pl-PL" sz="3400" b="1" dirty="0" smtClean="0"/>
              <a:t>(3) </a:t>
            </a:r>
            <a:r>
              <a:rPr lang="pl-PL" sz="3400" b="1" i="1" dirty="0" smtClean="0"/>
              <a:t>Dziecko dostało </a:t>
            </a:r>
            <a:r>
              <a:rPr lang="pl-PL" sz="3400" b="1" dirty="0" smtClean="0"/>
              <a:t>[</a:t>
            </a:r>
            <a:r>
              <a:rPr lang="pl-PL" sz="3400" b="1" i="1" dirty="0" smtClean="0"/>
              <a:t>wysokiej gorączki</a:t>
            </a:r>
            <a:r>
              <a:rPr lang="pl-PL" sz="3400" b="1" dirty="0" smtClean="0"/>
              <a:t>]. </a:t>
            </a:r>
          </a:p>
          <a:p>
            <a:pPr>
              <a:buNone/>
            </a:pPr>
            <a:r>
              <a:rPr lang="pl-PL" sz="2800" i="1" dirty="0" smtClean="0"/>
              <a:t>dostać</a:t>
            </a:r>
            <a:r>
              <a:rPr lang="pl-PL" sz="2800" dirty="0" smtClean="0"/>
              <a:t> ‘mieć objawy jakiejś choroby’</a:t>
            </a:r>
            <a:endParaRPr lang="pl-PL" sz="2800" b="1" dirty="0" smtClean="0"/>
          </a:p>
          <a:p>
            <a:pPr>
              <a:buNone/>
            </a:pPr>
            <a:r>
              <a:rPr lang="pl-PL" sz="3400" b="1" dirty="0" smtClean="0"/>
              <a:t>(4) </a:t>
            </a:r>
            <a:r>
              <a:rPr lang="pl-PL" sz="3400" b="1" i="1" dirty="0" smtClean="0"/>
              <a:t>Dziecko dostało </a:t>
            </a:r>
            <a:r>
              <a:rPr lang="pl-PL" sz="3400" b="1" dirty="0" smtClean="0"/>
              <a:t>[</a:t>
            </a:r>
            <a:r>
              <a:rPr lang="pl-PL" sz="3400" b="1" i="1" dirty="0" smtClean="0"/>
              <a:t>lek przeciwgorączkowy</a:t>
            </a:r>
            <a:r>
              <a:rPr lang="pl-PL" sz="3400" b="1" dirty="0" smtClean="0"/>
              <a:t>].</a:t>
            </a:r>
          </a:p>
          <a:p>
            <a:pPr>
              <a:buNone/>
            </a:pPr>
            <a:r>
              <a:rPr lang="pl-PL" sz="2800" i="1" dirty="0" smtClean="0"/>
              <a:t>dostać</a:t>
            </a:r>
            <a:r>
              <a:rPr lang="pl-PL" sz="2800" dirty="0" smtClean="0"/>
              <a:t>  ‘otrzymać’</a:t>
            </a:r>
          </a:p>
          <a:p>
            <a:pPr>
              <a:buNone/>
            </a:pPr>
            <a:endParaRPr lang="pl-PL" sz="280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23"/>
          </p:nvPr>
        </p:nvSpPr>
        <p:spPr>
          <a:xfrm>
            <a:off x="467544" y="980728"/>
            <a:ext cx="5867399" cy="9271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Czasowniki homonimiczne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TEORIA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l-PL" sz="3600" dirty="0" smtClean="0"/>
              <a:t>(5) </a:t>
            </a:r>
            <a:r>
              <a:rPr lang="pl-PL" sz="3600" b="1" i="1" dirty="0" smtClean="0"/>
              <a:t>Angela dostanie uczulenie</a:t>
            </a:r>
            <a:r>
              <a:rPr lang="pl-PL" sz="3600" dirty="0" smtClean="0"/>
              <a:t>.</a:t>
            </a:r>
          </a:p>
          <a:p>
            <a:r>
              <a:rPr lang="pl-PL" dirty="0" smtClean="0"/>
              <a:t>(Polski krok po kroku A1, s. 170)</a:t>
            </a:r>
            <a:endParaRPr lang="pl-PL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20888"/>
            <a:ext cx="5256584" cy="412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TEORIA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>
          <a:xfrm>
            <a:off x="469899" y="2438400"/>
            <a:ext cx="7594601" cy="3870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200" dirty="0" smtClean="0"/>
              <a:t>(6) </a:t>
            </a:r>
            <a:r>
              <a:rPr lang="pl-PL" sz="3200" i="1" dirty="0" smtClean="0"/>
              <a:t>W następstwie</a:t>
            </a:r>
            <a:r>
              <a:rPr lang="pl-PL" sz="3200" dirty="0" smtClean="0"/>
              <a:t> || </a:t>
            </a:r>
            <a:r>
              <a:rPr lang="pl-PL" sz="3200" i="1" dirty="0" smtClean="0"/>
              <a:t>w wyniku</a:t>
            </a:r>
            <a:r>
              <a:rPr lang="pl-PL" sz="3200" dirty="0" smtClean="0"/>
              <a:t> || </a:t>
            </a:r>
            <a:r>
              <a:rPr lang="pl-PL" sz="3200" i="1" dirty="0" smtClean="0"/>
              <a:t>w efekcie</a:t>
            </a:r>
            <a:r>
              <a:rPr lang="pl-PL" sz="3200" dirty="0" smtClean="0"/>
              <a:t> || </a:t>
            </a:r>
            <a:r>
              <a:rPr lang="pl-PL" sz="3200" i="1" dirty="0" smtClean="0"/>
              <a:t>w rezultacie</a:t>
            </a:r>
            <a:r>
              <a:rPr lang="pl-PL" sz="3200" dirty="0" smtClean="0"/>
              <a:t> || </a:t>
            </a:r>
            <a:r>
              <a:rPr lang="pl-PL" sz="3200" i="1" dirty="0" smtClean="0"/>
              <a:t>w konsekwencji</a:t>
            </a:r>
            <a:r>
              <a:rPr lang="pl-PL" sz="3200" dirty="0" smtClean="0"/>
              <a:t> || </a:t>
            </a:r>
            <a:r>
              <a:rPr lang="pl-PL" sz="3200" i="1" dirty="0" smtClean="0"/>
              <a:t>wskutek</a:t>
            </a:r>
            <a:r>
              <a:rPr lang="pl-PL" sz="3200" dirty="0" smtClean="0"/>
              <a:t> || </a:t>
            </a:r>
            <a:r>
              <a:rPr lang="pl-PL" sz="3200" i="1" dirty="0" smtClean="0"/>
              <a:t>z powodu</a:t>
            </a:r>
            <a:r>
              <a:rPr lang="pl-PL" sz="3200" dirty="0" smtClean="0"/>
              <a:t> || </a:t>
            </a:r>
            <a:r>
              <a:rPr lang="pl-PL" sz="3200" i="1" dirty="0" smtClean="0"/>
              <a:t>za przyczyną</a:t>
            </a:r>
            <a:r>
              <a:rPr lang="pl-PL" sz="3200" dirty="0" smtClean="0"/>
              <a:t> </a:t>
            </a:r>
            <a:r>
              <a:rPr lang="pl-PL" sz="3200" i="1" dirty="0" smtClean="0"/>
              <a:t>pożaru bloku komunalnego zginęło 5 osób</a:t>
            </a:r>
            <a:r>
              <a:rPr lang="pl-PL" sz="3200" dirty="0" smtClean="0"/>
              <a:t>.</a:t>
            </a:r>
          </a:p>
          <a:p>
            <a:pPr>
              <a:buNone/>
            </a:pPr>
            <a:r>
              <a:rPr lang="pl-PL" sz="3200" dirty="0" smtClean="0"/>
              <a:t>(6a) *</a:t>
            </a:r>
            <a:r>
              <a:rPr lang="pl-PL" sz="3200" i="1" dirty="0" smtClean="0"/>
              <a:t>Skutkiem pożaru bloku komunalnego zginęło 5 osób</a:t>
            </a:r>
            <a:r>
              <a:rPr lang="pl-PL" sz="3200" dirty="0" smtClean="0"/>
              <a:t>.</a:t>
            </a:r>
          </a:p>
          <a:p>
            <a:pPr>
              <a:buNone/>
            </a:pPr>
            <a:r>
              <a:rPr lang="pl-PL" sz="3200" dirty="0" smtClean="0"/>
              <a:t>(6b) * </a:t>
            </a:r>
            <a:r>
              <a:rPr lang="pl-PL" sz="3200" i="1" dirty="0" smtClean="0"/>
              <a:t>Jako następstwo pożaru bloku komunalnego zginęło 5 osób.  </a:t>
            </a:r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23"/>
          </p:nvPr>
        </p:nvSpPr>
        <p:spPr>
          <a:xfrm>
            <a:off x="395536" y="1052736"/>
            <a:ext cx="7632848" cy="927100"/>
          </a:xfrm>
        </p:spPr>
        <p:txBody>
          <a:bodyPr>
            <a:noAutofit/>
          </a:bodyPr>
          <a:lstStyle/>
          <a:p>
            <a:r>
              <a:rPr lang="pl-PL" sz="3200" dirty="0" smtClean="0"/>
              <a:t>Ilościowe i formalne zróżnicowanie ekwiwalentów w danej pozycji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TEORIA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4249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3"/>
            <a:ext cx="8568952" cy="367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>
          <a:xfrm>
            <a:off x="469899" y="1460500"/>
            <a:ext cx="8134549" cy="4406900"/>
          </a:xfrm>
        </p:spPr>
        <p:txBody>
          <a:bodyPr/>
          <a:lstStyle/>
          <a:p>
            <a:r>
              <a:rPr lang="pl-PL" sz="4000" b="1" dirty="0" smtClean="0"/>
              <a:t>(7) </a:t>
            </a:r>
            <a:r>
              <a:rPr lang="pl-PL" sz="4000" b="1" i="1" dirty="0" smtClean="0"/>
              <a:t>Matka planuje  </a:t>
            </a:r>
            <a:r>
              <a:rPr lang="pl-PL" sz="4000" b="1" dirty="0" smtClean="0"/>
              <a:t>[</a:t>
            </a:r>
            <a:r>
              <a:rPr lang="pl-PL" sz="4000" b="1" i="1" dirty="0" smtClean="0"/>
              <a:t>zapisanie córki do żłobka</a:t>
            </a:r>
            <a:r>
              <a:rPr lang="pl-PL" sz="4000" b="1" dirty="0" smtClean="0"/>
              <a:t> || </a:t>
            </a:r>
            <a:r>
              <a:rPr lang="pl-PL" sz="4000" b="1" i="1" dirty="0" smtClean="0"/>
              <a:t>zapisać córkę do żłobka</a:t>
            </a:r>
            <a:r>
              <a:rPr lang="pl-PL" sz="4000" b="1" dirty="0" smtClean="0"/>
              <a:t> || </a:t>
            </a:r>
            <a:r>
              <a:rPr lang="pl-PL" sz="4000" b="1" i="1" dirty="0" smtClean="0"/>
              <a:t>że zapisze córkę do żłobka</a:t>
            </a:r>
            <a:r>
              <a:rPr lang="pl-PL" sz="4000" b="1" dirty="0" smtClean="0"/>
              <a:t> ||</a:t>
            </a:r>
            <a:r>
              <a:rPr lang="pl-PL" sz="4000" b="1" i="1" dirty="0" smtClean="0"/>
              <a:t>  żeby zapisać córkę do żłobka </a:t>
            </a:r>
            <a:r>
              <a:rPr lang="pl-PL" sz="4000" b="1" dirty="0" smtClean="0"/>
              <a:t>|| </a:t>
            </a:r>
            <a:r>
              <a:rPr lang="pl-PL" sz="4000" b="1" i="1" dirty="0" smtClean="0"/>
              <a:t>„Zapiszę córkę do żłobka”</a:t>
            </a:r>
            <a:r>
              <a:rPr lang="pl-PL" sz="4000" b="1" dirty="0" smtClean="0"/>
              <a:t>].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34575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980728"/>
            <a:ext cx="33242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89040"/>
            <a:ext cx="717232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314</Words>
  <Application>Microsoft Office PowerPoint</Application>
  <PresentationFormat>Pokaz na ekranie (4:3)</PresentationFormat>
  <Paragraphs>36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Ekwiwalencja pozycyjna konstrukcji składniowych w teorii i praktyce glottodydaktycznej  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Gosia</dc:creator>
  <cp:lastModifiedBy>Gosia</cp:lastModifiedBy>
  <cp:revision>12</cp:revision>
  <dcterms:created xsi:type="dcterms:W3CDTF">2018-04-08T08:18:08Z</dcterms:created>
  <dcterms:modified xsi:type="dcterms:W3CDTF">2018-04-12T00:04:57Z</dcterms:modified>
</cp:coreProperties>
</file>